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7" r:id="rId2"/>
    <p:sldId id="256" r:id="rId3"/>
    <p:sldId id="263" r:id="rId4"/>
    <p:sldId id="258" r:id="rId5"/>
    <p:sldId id="264" r:id="rId6"/>
    <p:sldId id="269" r:id="rId7"/>
    <p:sldId id="260" r:id="rId8"/>
    <p:sldId id="267" r:id="rId9"/>
    <p:sldId id="259" r:id="rId10"/>
    <p:sldId id="261" r:id="rId11"/>
    <p:sldId id="268" r:id="rId12"/>
    <p:sldId id="266" r:id="rId13"/>
  </p:sldIdLst>
  <p:sldSz cx="18288000" cy="10287000"/>
  <p:notesSz cx="6858000" cy="9144000"/>
  <p:embeddedFontLst>
    <p:embeddedFont>
      <p:font typeface="Agency FB" pitchFamily="34" charset="0"/>
      <p:regular r:id="rId14"/>
      <p:bold r:id="rId15"/>
    </p:embeddedFont>
    <p:embeddedFont>
      <p:font typeface="Lucida Calligraphy" pitchFamily="66" charset="0"/>
      <p:regular r:id="rId16"/>
    </p:embeddedFont>
    <p:embeddedFont>
      <p:font typeface="Varela Round" charset="-79"/>
      <p:regular r:id="rId17"/>
    </p:embeddedFont>
    <p:embeddedFont>
      <p:font typeface="Calibri" pitchFamily="34" charset="0"/>
      <p:regular r:id="rId18"/>
      <p:bold r:id="rId19"/>
      <p:italic r:id="rId20"/>
      <p:boldItalic r:id="rId21"/>
    </p:embeddedFont>
    <p:embeddedFont>
      <p:font typeface="Poppins" charset="0"/>
      <p:regular r:id="rId22"/>
      <p:bold r:id="rId23"/>
      <p:italic r:id="rId24"/>
      <p:boldItalic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B6543"/>
    <a:srgbClr val="EADDC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p:scale>
          <a:sx n="49" d="100"/>
          <a:sy n="49" d="100"/>
        </p:scale>
        <p:origin x="-576" y="1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5.fntdata"/><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font" Target="fonts/font12.fntdata"/><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1.fntdata"/><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font" Target="fonts/font10.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font" Target="fonts/font9.fntdata"/><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5/17/2024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5/17/2024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5/17/2024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5/17/2024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4.sv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45.svg"/><Relationship Id="rId7" Type="http://schemas.openxmlformats.org/officeDocument/2006/relationships/image" Target="../media/image47.svg"/><Relationship Id="rId2"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8.pn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45.svg"/><Relationship Id="rId7" Type="http://schemas.openxmlformats.org/officeDocument/2006/relationships/image" Target="../media/image47.svg"/><Relationship Id="rId2"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8.png"/><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6.svg"/><Relationship Id="rId7"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1.svg"/><Relationship Id="rId5" Type="http://schemas.openxmlformats.org/officeDocument/2006/relationships/image" Target="../media/image6.png"/><Relationship Id="rId10" Type="http://schemas.openxmlformats.org/officeDocument/2006/relationships/image" Target="../media/image49.svg"/><Relationship Id="rId4" Type="http://schemas.openxmlformats.org/officeDocument/2006/relationships/image" Target="../media/image5.png"/><Relationship Id="rId9" Type="http://schemas.openxmlformats.org/officeDocument/2006/relationships/image" Target="../media/image26.png"/></Relationships>
</file>

<file path=ppt/slides/_rels/slide2.xml.rels><?xml version="1.0" encoding="UTF-8" standalone="yes"?>
<Relationships xmlns="http://schemas.openxmlformats.org/package/2006/relationships"><Relationship Id="rId8" Type="http://schemas.openxmlformats.org/officeDocument/2006/relationships/image" Target="../media/image13.svg"/><Relationship Id="rId13" Type="http://schemas.openxmlformats.org/officeDocument/2006/relationships/image" Target="../media/image18.svg"/><Relationship Id="rId3" Type="http://schemas.openxmlformats.org/officeDocument/2006/relationships/image" Target="../media/image8.svg"/><Relationship Id="rId7" Type="http://schemas.openxmlformats.org/officeDocument/2006/relationships/image" Target="../media/image7.png"/><Relationship Id="rId12" Type="http://schemas.openxmlformats.org/officeDocument/2006/relationships/image" Target="../media/image10.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11.svg"/><Relationship Id="rId11" Type="http://schemas.openxmlformats.org/officeDocument/2006/relationships/image" Target="../media/image16.svg"/><Relationship Id="rId5" Type="http://schemas.openxmlformats.org/officeDocument/2006/relationships/image" Target="../media/image6.png"/><Relationship Id="rId10" Type="http://schemas.openxmlformats.org/officeDocument/2006/relationships/image" Target="../media/image9.png"/><Relationship Id="rId4" Type="http://schemas.openxmlformats.org/officeDocument/2006/relationships/image" Target="../media/image5.png"/><Relationship Id="rId9" Type="http://schemas.openxmlformats.org/officeDocument/2006/relationships/image" Target="../media/image8.png"/></Relationships>
</file>

<file path=ppt/slides/_rels/slide3.xml.rels><?xml version="1.0" encoding="UTF-8" standalone="yes"?>
<Relationships xmlns="http://schemas.openxmlformats.org/package/2006/relationships"><Relationship Id="rId3" Type="http://schemas.openxmlformats.org/officeDocument/2006/relationships/image" Target="../media/image20.svg"/><Relationship Id="rId7" Type="http://schemas.openxmlformats.org/officeDocument/2006/relationships/image" Target="../media/image24.sv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22.svg"/><Relationship Id="rId4" Type="http://schemas.openxmlformats.org/officeDocument/2006/relationships/image" Target="../media/image12.png"/></Relationships>
</file>

<file path=ppt/slides/_rels/slide4.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26.svg"/><Relationship Id="rId7" Type="http://schemas.openxmlformats.org/officeDocument/2006/relationships/image" Target="../media/image30.sv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28.svg"/><Relationship Id="rId10" Type="http://schemas.openxmlformats.org/officeDocument/2006/relationships/image" Target="../media/image18.jpeg"/><Relationship Id="rId4" Type="http://schemas.openxmlformats.org/officeDocument/2006/relationships/image" Target="../media/image15.png"/><Relationship Id="rId9" Type="http://schemas.openxmlformats.org/officeDocument/2006/relationships/image" Target="../media/image32.svg"/></Relationships>
</file>

<file path=ppt/slides/_rels/slide5.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19.png"/><Relationship Id="rId1" Type="http://schemas.openxmlformats.org/officeDocument/2006/relationships/slideLayout" Target="../slideLayouts/slideLayout7.xml"/><Relationship Id="rId5" Type="http://schemas.openxmlformats.org/officeDocument/2006/relationships/image" Target="../media/image30.svg"/><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19.png"/><Relationship Id="rId1" Type="http://schemas.openxmlformats.org/officeDocument/2006/relationships/slideLayout" Target="../slideLayouts/slideLayout7.xml"/><Relationship Id="rId5" Type="http://schemas.openxmlformats.org/officeDocument/2006/relationships/image" Target="../media/image30.svg"/><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37.svg"/><Relationship Id="rId7" Type="http://schemas.openxmlformats.org/officeDocument/2006/relationships/image" Target="../media/image41.svg"/><Relationship Id="rId2" Type="http://schemas.openxmlformats.org/officeDocument/2006/relationships/image" Target="../media/image20.png"/><Relationship Id="rId1" Type="http://schemas.openxmlformats.org/officeDocument/2006/relationships/slideLayout" Target="../slideLayouts/slideLayout7.xml"/><Relationship Id="rId6" Type="http://schemas.openxmlformats.org/officeDocument/2006/relationships/image" Target="../media/image22.png"/><Relationship Id="rId11" Type="http://schemas.openxmlformats.org/officeDocument/2006/relationships/image" Target="../media/image43.svg"/><Relationship Id="rId5" Type="http://schemas.openxmlformats.org/officeDocument/2006/relationships/image" Target="../media/image39.svg"/><Relationship Id="rId10" Type="http://schemas.openxmlformats.org/officeDocument/2006/relationships/image" Target="../media/image23.png"/><Relationship Id="rId4" Type="http://schemas.openxmlformats.org/officeDocument/2006/relationships/image" Target="../media/image21.png"/><Relationship Id="rId9" Type="http://schemas.openxmlformats.org/officeDocument/2006/relationships/image" Target="../media/image6.svg"/></Relationships>
</file>

<file path=ppt/slides/_rels/slide8.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37.svg"/><Relationship Id="rId7" Type="http://schemas.openxmlformats.org/officeDocument/2006/relationships/image" Target="../media/image41.svg"/><Relationship Id="rId2" Type="http://schemas.openxmlformats.org/officeDocument/2006/relationships/image" Target="../media/image20.png"/><Relationship Id="rId1" Type="http://schemas.openxmlformats.org/officeDocument/2006/relationships/slideLayout" Target="../slideLayouts/slideLayout7.xml"/><Relationship Id="rId6" Type="http://schemas.openxmlformats.org/officeDocument/2006/relationships/image" Target="../media/image22.png"/><Relationship Id="rId11" Type="http://schemas.openxmlformats.org/officeDocument/2006/relationships/image" Target="../media/image43.svg"/><Relationship Id="rId5" Type="http://schemas.openxmlformats.org/officeDocument/2006/relationships/image" Target="../media/image39.svg"/><Relationship Id="rId10" Type="http://schemas.openxmlformats.org/officeDocument/2006/relationships/image" Target="../media/image23.png"/><Relationship Id="rId4" Type="http://schemas.openxmlformats.org/officeDocument/2006/relationships/image" Target="../media/image21.png"/><Relationship Id="rId9" Type="http://schemas.openxmlformats.org/officeDocument/2006/relationships/image" Target="../media/image6.svg"/></Relationships>
</file>

<file path=ppt/slides/_rels/slide9.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20.svg"/><Relationship Id="rId7" Type="http://schemas.openxmlformats.org/officeDocument/2006/relationships/image" Target="../media/image24.sv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13.png"/><Relationship Id="rId11" Type="http://schemas.openxmlformats.org/officeDocument/2006/relationships/image" Target="../media/image43.svg"/><Relationship Id="rId5" Type="http://schemas.openxmlformats.org/officeDocument/2006/relationships/image" Target="../media/image22.svg"/><Relationship Id="rId10" Type="http://schemas.openxmlformats.org/officeDocument/2006/relationships/image" Target="../media/image23.png"/><Relationship Id="rId4" Type="http://schemas.openxmlformats.org/officeDocument/2006/relationships/image" Target="../media/image12.png"/><Relationship Id="rId9" Type="http://schemas.openxmlformats.org/officeDocument/2006/relationships/image" Target="../media/image37.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ADDCA"/>
        </a:solidFill>
        <a:effectLst/>
      </p:bgPr>
    </p:bg>
    <p:spTree>
      <p:nvGrpSpPr>
        <p:cNvPr id="1" name=""/>
        <p:cNvGrpSpPr/>
        <p:nvPr/>
      </p:nvGrpSpPr>
      <p:grpSpPr>
        <a:xfrm>
          <a:off x="0" y="0"/>
          <a:ext cx="0" cy="0"/>
          <a:chOff x="0" y="0"/>
          <a:chExt cx="0" cy="0"/>
        </a:xfrm>
      </p:grpSpPr>
      <p:sp>
        <p:nvSpPr>
          <p:cNvPr id="2" name="Freeform 2"/>
          <p:cNvSpPr/>
          <p:nvPr/>
        </p:nvSpPr>
        <p:spPr>
          <a:xfrm>
            <a:off x="15744518" y="885573"/>
            <a:ext cx="3657600" cy="1435608"/>
          </a:xfrm>
          <a:custGeom>
            <a:avLst/>
            <a:gdLst/>
            <a:ahLst/>
            <a:cxnLst/>
            <a:rect l="l" t="t" r="r" b="b"/>
            <a:pathLst>
              <a:path w="3657600" h="1435608">
                <a:moveTo>
                  <a:pt x="0" y="0"/>
                </a:moveTo>
                <a:lnTo>
                  <a:pt x="3657600" y="0"/>
                </a:lnTo>
                <a:lnTo>
                  <a:pt x="3657600" y="1435608"/>
                </a:lnTo>
                <a:lnTo>
                  <a:pt x="0" y="1435608"/>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7" name="Freeform 7"/>
          <p:cNvSpPr/>
          <p:nvPr/>
        </p:nvSpPr>
        <p:spPr>
          <a:xfrm flipV="1">
            <a:off x="-1209715" y="-573475"/>
            <a:ext cx="5863057" cy="4114800"/>
          </a:xfrm>
          <a:custGeom>
            <a:avLst/>
            <a:gdLst/>
            <a:ahLst/>
            <a:cxnLst/>
            <a:rect l="l" t="t" r="r" b="b"/>
            <a:pathLst>
              <a:path w="5863057" h="4114800">
                <a:moveTo>
                  <a:pt x="0" y="4114800"/>
                </a:moveTo>
                <a:lnTo>
                  <a:pt x="5863056" y="4114800"/>
                </a:lnTo>
                <a:lnTo>
                  <a:pt x="5863056" y="0"/>
                </a:lnTo>
                <a:lnTo>
                  <a:pt x="0" y="0"/>
                </a:lnTo>
                <a:lnTo>
                  <a:pt x="0" y="411480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9" name="Freeform 9"/>
          <p:cNvSpPr/>
          <p:nvPr/>
        </p:nvSpPr>
        <p:spPr>
          <a:xfrm flipH="1">
            <a:off x="14192265" y="6427374"/>
            <a:ext cx="5863057" cy="4114800"/>
          </a:xfrm>
          <a:custGeom>
            <a:avLst/>
            <a:gdLst/>
            <a:ahLst/>
            <a:cxnLst/>
            <a:rect l="l" t="t" r="r" b="b"/>
            <a:pathLst>
              <a:path w="5863057" h="4114800">
                <a:moveTo>
                  <a:pt x="5863057" y="0"/>
                </a:moveTo>
                <a:lnTo>
                  <a:pt x="0" y="0"/>
                </a:lnTo>
                <a:lnTo>
                  <a:pt x="0" y="4114800"/>
                </a:lnTo>
                <a:lnTo>
                  <a:pt x="5863057" y="4114800"/>
                </a:lnTo>
                <a:lnTo>
                  <a:pt x="5863057"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10" name="Freeform 10"/>
          <p:cNvSpPr/>
          <p:nvPr/>
        </p:nvSpPr>
        <p:spPr>
          <a:xfrm>
            <a:off x="-964225" y="5996571"/>
            <a:ext cx="2686038" cy="4545603"/>
          </a:xfrm>
          <a:custGeom>
            <a:avLst/>
            <a:gdLst/>
            <a:ahLst/>
            <a:cxnLst/>
            <a:rect l="l" t="t" r="r" b="b"/>
            <a:pathLst>
              <a:path w="2686038" h="4545603">
                <a:moveTo>
                  <a:pt x="0" y="0"/>
                </a:moveTo>
                <a:lnTo>
                  <a:pt x="2686038" y="0"/>
                </a:lnTo>
                <a:lnTo>
                  <a:pt x="2686038" y="4545603"/>
                </a:lnTo>
                <a:lnTo>
                  <a:pt x="0" y="4545603"/>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12" name="TextBox 12"/>
          <p:cNvSpPr txBox="1"/>
          <p:nvPr/>
        </p:nvSpPr>
        <p:spPr>
          <a:xfrm>
            <a:off x="2743200" y="3009900"/>
            <a:ext cx="9144000" cy="1500411"/>
          </a:xfrm>
          <a:prstGeom prst="rect">
            <a:avLst/>
          </a:prstGeom>
        </p:spPr>
        <p:txBody>
          <a:bodyPr wrap="square" lIns="0" tIns="0" rIns="0" bIns="0" rtlCol="0" anchor="t">
            <a:spAutoFit/>
          </a:bodyPr>
          <a:lstStyle/>
          <a:p>
            <a:pPr algn="ctr">
              <a:lnSpc>
                <a:spcPts val="11689"/>
              </a:lnSpc>
            </a:pPr>
            <a:r>
              <a:rPr lang="id-ID" sz="11027" dirty="0">
                <a:solidFill>
                  <a:srgbClr val="9B6543"/>
                </a:solidFill>
                <a:latin typeface="Lucida Calligraphy" pitchFamily="66" charset="0"/>
              </a:rPr>
              <a:t>Kelompok 2</a:t>
            </a:r>
            <a:endParaRPr lang="en-US" sz="11027" dirty="0">
              <a:solidFill>
                <a:srgbClr val="9B6543"/>
              </a:solidFill>
              <a:latin typeface="Lucida Calligraphy" pitchFamily="66" charset="0"/>
            </a:endParaRPr>
          </a:p>
        </p:txBody>
      </p:sp>
      <p:sp>
        <p:nvSpPr>
          <p:cNvPr id="18" name="Kotak Teks 17">
            <a:extLst>
              <a:ext uri="{FF2B5EF4-FFF2-40B4-BE49-F238E27FC236}">
                <a16:creationId xmlns:a16="http://schemas.microsoft.com/office/drawing/2014/main" xmlns="" id="{58DF697C-76A4-1292-7DC2-84777B228B3A}"/>
              </a:ext>
            </a:extLst>
          </p:cNvPr>
          <p:cNvSpPr txBox="1"/>
          <p:nvPr/>
        </p:nvSpPr>
        <p:spPr>
          <a:xfrm>
            <a:off x="2819400" y="4457700"/>
            <a:ext cx="12115800" cy="4154984"/>
          </a:xfrm>
          <a:prstGeom prst="rect">
            <a:avLst/>
          </a:prstGeom>
          <a:noFill/>
        </p:spPr>
        <p:txBody>
          <a:bodyPr wrap="square" rtlCol="0">
            <a:spAutoFit/>
          </a:bodyPr>
          <a:lstStyle/>
          <a:p>
            <a:endParaRPr lang="id-ID" sz="4400" dirty="0">
              <a:solidFill>
                <a:srgbClr val="9B6543"/>
              </a:solidFill>
            </a:endParaRPr>
          </a:p>
          <a:p>
            <a:r>
              <a:rPr lang="id-ID" sz="4400" dirty="0">
                <a:solidFill>
                  <a:srgbClr val="9B6543"/>
                </a:solidFill>
              </a:rPr>
              <a:t>SISWATI S </a:t>
            </a:r>
            <a:r>
              <a:rPr lang="id-ID" sz="4400" dirty="0" smtClean="0">
                <a:solidFill>
                  <a:srgbClr val="9B6543"/>
                </a:solidFill>
              </a:rPr>
              <a:t>KONORA</a:t>
            </a:r>
            <a:r>
              <a:rPr lang="en-US" sz="4400" dirty="0" smtClean="0">
                <a:solidFill>
                  <a:srgbClr val="9B6543"/>
                </a:solidFill>
              </a:rPr>
              <a:t>	</a:t>
            </a:r>
            <a:r>
              <a:rPr lang="id-ID" sz="4400" dirty="0">
                <a:solidFill>
                  <a:srgbClr val="9B6543"/>
                </a:solidFill>
              </a:rPr>
              <a:t>	: </a:t>
            </a:r>
            <a:r>
              <a:rPr lang="id-ID" sz="4400" dirty="0" smtClean="0">
                <a:solidFill>
                  <a:srgbClr val="9B6543"/>
                </a:solidFill>
              </a:rPr>
              <a:t>61011210</a:t>
            </a:r>
            <a:r>
              <a:rPr lang="en-US" sz="4400" dirty="0" smtClean="0">
                <a:solidFill>
                  <a:srgbClr val="9B6543"/>
                </a:solidFill>
              </a:rPr>
              <a:t>31</a:t>
            </a:r>
            <a:endParaRPr lang="id-ID" sz="4400" dirty="0">
              <a:solidFill>
                <a:srgbClr val="9B6543"/>
              </a:solidFill>
            </a:endParaRPr>
          </a:p>
          <a:p>
            <a:r>
              <a:rPr lang="id-ID" sz="4400" dirty="0">
                <a:solidFill>
                  <a:srgbClr val="9B6543"/>
                </a:solidFill>
              </a:rPr>
              <a:t>YAYAN NURDIN			: 6101121028</a:t>
            </a:r>
          </a:p>
          <a:p>
            <a:r>
              <a:rPr lang="id-ID" sz="4400" dirty="0">
                <a:solidFill>
                  <a:srgbClr val="9B6543"/>
                </a:solidFill>
              </a:rPr>
              <a:t>NURSINA A.LATIF		: </a:t>
            </a:r>
            <a:r>
              <a:rPr lang="id-ID" sz="4400" dirty="0" smtClean="0">
                <a:solidFill>
                  <a:srgbClr val="9B6543"/>
                </a:solidFill>
              </a:rPr>
              <a:t>61011210</a:t>
            </a:r>
            <a:r>
              <a:rPr lang="en-US" sz="4400" dirty="0" smtClean="0">
                <a:solidFill>
                  <a:srgbClr val="9B6543"/>
                </a:solidFill>
              </a:rPr>
              <a:t>38</a:t>
            </a:r>
            <a:endParaRPr lang="id-ID" sz="4400" dirty="0">
              <a:solidFill>
                <a:srgbClr val="9B6543"/>
              </a:solidFill>
            </a:endParaRPr>
          </a:p>
          <a:p>
            <a:r>
              <a:rPr lang="id-ID" sz="4400" dirty="0">
                <a:solidFill>
                  <a:srgbClr val="9B6543"/>
                </a:solidFill>
              </a:rPr>
              <a:t>IRMAWANTI SULEMAN	: 6101121037</a:t>
            </a:r>
          </a:p>
          <a:p>
            <a:r>
              <a:rPr lang="id-ID" sz="4400" dirty="0">
                <a:solidFill>
                  <a:srgbClr val="9B6543"/>
                </a:solidFill>
              </a:rPr>
              <a:t>M.ALVIAN ALTING		: </a:t>
            </a:r>
            <a:r>
              <a:rPr lang="id-ID" sz="4400" dirty="0" smtClean="0">
                <a:solidFill>
                  <a:srgbClr val="9B6543"/>
                </a:solidFill>
              </a:rPr>
              <a:t>61011210</a:t>
            </a:r>
            <a:r>
              <a:rPr lang="en-US" sz="4400" dirty="0" smtClean="0">
                <a:solidFill>
                  <a:srgbClr val="9B6543"/>
                </a:solidFill>
              </a:rPr>
              <a:t>35</a:t>
            </a:r>
            <a:endParaRPr lang="id-ID" sz="4400" dirty="0">
              <a:solidFill>
                <a:srgbClr val="9B6543"/>
              </a:solidFill>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EADDCA"/>
        </a:solidFill>
        <a:effectLst/>
      </p:bgPr>
    </p:bg>
    <p:spTree>
      <p:nvGrpSpPr>
        <p:cNvPr id="1" name=""/>
        <p:cNvGrpSpPr/>
        <p:nvPr/>
      </p:nvGrpSpPr>
      <p:grpSpPr>
        <a:xfrm>
          <a:off x="0" y="0"/>
          <a:ext cx="0" cy="0"/>
          <a:chOff x="0" y="0"/>
          <a:chExt cx="0" cy="0"/>
        </a:xfrm>
      </p:grpSpPr>
      <p:sp>
        <p:nvSpPr>
          <p:cNvPr id="2" name="Freeform 2"/>
          <p:cNvSpPr/>
          <p:nvPr/>
        </p:nvSpPr>
        <p:spPr>
          <a:xfrm>
            <a:off x="381000" y="3238500"/>
            <a:ext cx="8460080" cy="6248400"/>
          </a:xfrm>
          <a:custGeom>
            <a:avLst/>
            <a:gdLst/>
            <a:ahLst/>
            <a:cxnLst/>
            <a:rect l="l" t="t" r="r" b="b"/>
            <a:pathLst>
              <a:path w="6895412" h="4024996">
                <a:moveTo>
                  <a:pt x="0" y="0"/>
                </a:moveTo>
                <a:lnTo>
                  <a:pt x="6895412" y="0"/>
                </a:lnTo>
                <a:lnTo>
                  <a:pt x="6895412" y="4024997"/>
                </a:lnTo>
                <a:lnTo>
                  <a:pt x="0" y="4024997"/>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9220200" y="3238500"/>
            <a:ext cx="8229600" cy="6248400"/>
          </a:xfrm>
          <a:custGeom>
            <a:avLst/>
            <a:gdLst/>
            <a:ahLst/>
            <a:cxnLst/>
            <a:rect l="l" t="t" r="r" b="b"/>
            <a:pathLst>
              <a:path w="6895412" h="4024996">
                <a:moveTo>
                  <a:pt x="0" y="0"/>
                </a:moveTo>
                <a:lnTo>
                  <a:pt x="6895412" y="0"/>
                </a:lnTo>
                <a:lnTo>
                  <a:pt x="6895412" y="4024997"/>
                </a:lnTo>
                <a:lnTo>
                  <a:pt x="0" y="4024997"/>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4" name="Freeform 4"/>
          <p:cNvSpPr/>
          <p:nvPr/>
        </p:nvSpPr>
        <p:spPr>
          <a:xfrm flipV="1">
            <a:off x="-662394" y="-1351049"/>
            <a:ext cx="5216125" cy="6154720"/>
          </a:xfrm>
          <a:custGeom>
            <a:avLst/>
            <a:gdLst/>
            <a:ahLst/>
            <a:cxnLst/>
            <a:rect l="l" t="t" r="r" b="b"/>
            <a:pathLst>
              <a:path w="5216125" h="6154720">
                <a:moveTo>
                  <a:pt x="0" y="6154720"/>
                </a:moveTo>
                <a:lnTo>
                  <a:pt x="5216125" y="6154720"/>
                </a:lnTo>
                <a:lnTo>
                  <a:pt x="5216125" y="0"/>
                </a:lnTo>
                <a:lnTo>
                  <a:pt x="0" y="0"/>
                </a:lnTo>
                <a:lnTo>
                  <a:pt x="0" y="6154720"/>
                </a:lnTo>
                <a:close/>
              </a:path>
            </a:pathLst>
          </a:custGeom>
          <a:blipFill>
            <a:blip r:embed="rId4"/>
            <a:stretch>
              <a:fillRect/>
            </a:stretch>
          </a:blipFill>
        </p:spPr>
      </p:sp>
      <p:sp>
        <p:nvSpPr>
          <p:cNvPr id="5" name="TextBox 5"/>
          <p:cNvSpPr txBox="1"/>
          <p:nvPr/>
        </p:nvSpPr>
        <p:spPr>
          <a:xfrm>
            <a:off x="9753600" y="5067300"/>
            <a:ext cx="7391400" cy="3379643"/>
          </a:xfrm>
          <a:prstGeom prst="rect">
            <a:avLst/>
          </a:prstGeom>
        </p:spPr>
        <p:txBody>
          <a:bodyPr wrap="square" lIns="0" tIns="0" rIns="0" bIns="0" rtlCol="0" anchor="t">
            <a:spAutoFit/>
          </a:bodyPr>
          <a:lstStyle/>
          <a:p>
            <a:pPr algn="l" fontAlgn="base"/>
            <a:r>
              <a:rPr lang="id-ID" sz="2800" b="0" i="0" dirty="0">
                <a:solidFill>
                  <a:srgbClr val="EADDCA"/>
                </a:solidFill>
                <a:effectLst/>
                <a:latin typeface="Poppins" panose="00000500000000000000" pitchFamily="2" charset="0"/>
              </a:rPr>
              <a:t>AI dapat mendeteksi dan menggagalkan serangan yang tidak dapat dideteksi menggunakan metode tradisional.</a:t>
            </a:r>
          </a:p>
          <a:p>
            <a:pPr algn="l" fontAlgn="base"/>
            <a:r>
              <a:rPr lang="id-ID" sz="2800" b="0" i="0" dirty="0">
                <a:solidFill>
                  <a:srgbClr val="EADDCA"/>
                </a:solidFill>
                <a:effectLst/>
                <a:latin typeface="Poppins" panose="00000500000000000000" pitchFamily="2" charset="0"/>
              </a:rPr>
              <a:t>Algoritme AI yang cerdas mempelajari pola dan perilaku peretas untuk mendeteksi dan bertahan dari serangan baru dan tingkat lanjut.</a:t>
            </a:r>
          </a:p>
          <a:p>
            <a:pPr algn="l">
              <a:lnSpc>
                <a:spcPts val="3098"/>
              </a:lnSpc>
            </a:pPr>
            <a:endParaRPr lang="en-US" sz="2213" dirty="0">
              <a:solidFill>
                <a:srgbClr val="EADDCA"/>
              </a:solidFill>
              <a:latin typeface="Open Sauce"/>
            </a:endParaRPr>
          </a:p>
        </p:txBody>
      </p:sp>
      <p:sp>
        <p:nvSpPr>
          <p:cNvPr id="6" name="Freeform 6"/>
          <p:cNvSpPr/>
          <p:nvPr/>
        </p:nvSpPr>
        <p:spPr>
          <a:xfrm flipH="1">
            <a:off x="13734269" y="6131293"/>
            <a:ext cx="5216125" cy="6154720"/>
          </a:xfrm>
          <a:custGeom>
            <a:avLst/>
            <a:gdLst/>
            <a:ahLst/>
            <a:cxnLst/>
            <a:rect l="l" t="t" r="r" b="b"/>
            <a:pathLst>
              <a:path w="5216125" h="6154720">
                <a:moveTo>
                  <a:pt x="5216125" y="0"/>
                </a:moveTo>
                <a:lnTo>
                  <a:pt x="0" y="0"/>
                </a:lnTo>
                <a:lnTo>
                  <a:pt x="0" y="6154720"/>
                </a:lnTo>
                <a:lnTo>
                  <a:pt x="5216125" y="6154720"/>
                </a:lnTo>
                <a:lnTo>
                  <a:pt x="5216125" y="0"/>
                </a:lnTo>
                <a:close/>
              </a:path>
            </a:pathLst>
          </a:custGeom>
          <a:blipFill>
            <a:blip r:embed="rId4"/>
            <a:stretch>
              <a:fillRect/>
            </a:stretch>
          </a:blipFill>
        </p:spPr>
      </p:sp>
      <p:sp>
        <p:nvSpPr>
          <p:cNvPr id="7" name="Freeform 7"/>
          <p:cNvSpPr/>
          <p:nvPr/>
        </p:nvSpPr>
        <p:spPr>
          <a:xfrm>
            <a:off x="0" y="7276798"/>
            <a:ext cx="2887722" cy="4601947"/>
          </a:xfrm>
          <a:custGeom>
            <a:avLst/>
            <a:gdLst/>
            <a:ahLst/>
            <a:cxnLst/>
            <a:rect l="l" t="t" r="r" b="b"/>
            <a:pathLst>
              <a:path w="2887722" h="4601947">
                <a:moveTo>
                  <a:pt x="0" y="0"/>
                </a:moveTo>
                <a:lnTo>
                  <a:pt x="2887722" y="0"/>
                </a:lnTo>
                <a:lnTo>
                  <a:pt x="2887722" y="4601948"/>
                </a:lnTo>
                <a:lnTo>
                  <a:pt x="0" y="4601948"/>
                </a:lnTo>
                <a:lnTo>
                  <a:pt x="0" y="0"/>
                </a:lnTo>
                <a:close/>
              </a:path>
            </a:pathLst>
          </a:custGeom>
          <a:blipFill>
            <a:blip r:embed="rId5"/>
            <a:stretch>
              <a:fillRect/>
            </a:stretch>
          </a:blipFill>
        </p:spPr>
      </p:sp>
      <p:sp>
        <p:nvSpPr>
          <p:cNvPr id="8" name="Freeform 8"/>
          <p:cNvSpPr/>
          <p:nvPr/>
        </p:nvSpPr>
        <p:spPr>
          <a:xfrm flipH="1" flipV="1">
            <a:off x="16062672" y="-1351049"/>
            <a:ext cx="2887722" cy="4601947"/>
          </a:xfrm>
          <a:custGeom>
            <a:avLst/>
            <a:gdLst/>
            <a:ahLst/>
            <a:cxnLst/>
            <a:rect l="l" t="t" r="r" b="b"/>
            <a:pathLst>
              <a:path w="2887722" h="4601947">
                <a:moveTo>
                  <a:pt x="2887722" y="4601947"/>
                </a:moveTo>
                <a:lnTo>
                  <a:pt x="0" y="4601947"/>
                </a:lnTo>
                <a:lnTo>
                  <a:pt x="0" y="0"/>
                </a:lnTo>
                <a:lnTo>
                  <a:pt x="2887722" y="0"/>
                </a:lnTo>
                <a:lnTo>
                  <a:pt x="2887722" y="4601947"/>
                </a:lnTo>
                <a:close/>
              </a:path>
            </a:pathLst>
          </a:custGeom>
          <a:blipFill>
            <a:blip r:embed="rId5"/>
            <a:stretch>
              <a:fillRect/>
            </a:stretch>
          </a:blipFill>
        </p:spPr>
      </p:sp>
      <p:sp>
        <p:nvSpPr>
          <p:cNvPr id="9" name="Freeform 9"/>
          <p:cNvSpPr/>
          <p:nvPr/>
        </p:nvSpPr>
        <p:spPr>
          <a:xfrm>
            <a:off x="7064202" y="-542822"/>
            <a:ext cx="7315200" cy="1492746"/>
          </a:xfrm>
          <a:custGeom>
            <a:avLst/>
            <a:gdLst/>
            <a:ahLst/>
            <a:cxnLst/>
            <a:rect l="l" t="t" r="r" b="b"/>
            <a:pathLst>
              <a:path w="7315200" h="1492746">
                <a:moveTo>
                  <a:pt x="0" y="0"/>
                </a:moveTo>
                <a:lnTo>
                  <a:pt x="7315200" y="0"/>
                </a:lnTo>
                <a:lnTo>
                  <a:pt x="7315200" y="1492746"/>
                </a:lnTo>
                <a:lnTo>
                  <a:pt x="0" y="1492746"/>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10" name="TextBox 10"/>
          <p:cNvSpPr txBox="1"/>
          <p:nvPr/>
        </p:nvSpPr>
        <p:spPr>
          <a:xfrm>
            <a:off x="1371600" y="4991100"/>
            <a:ext cx="7895765" cy="3844642"/>
          </a:xfrm>
          <a:prstGeom prst="rect">
            <a:avLst/>
          </a:prstGeom>
        </p:spPr>
        <p:txBody>
          <a:bodyPr wrap="square" lIns="0" tIns="0" rIns="0" bIns="0" rtlCol="0" anchor="t">
            <a:spAutoFit/>
          </a:bodyPr>
          <a:lstStyle/>
          <a:p>
            <a:pPr algn="l" fontAlgn="base"/>
            <a:r>
              <a:rPr lang="id-ID" sz="2800" b="0" i="0" dirty="0">
                <a:solidFill>
                  <a:srgbClr val="EADDCA"/>
                </a:solidFill>
                <a:effectLst/>
                <a:latin typeface="Poppins" panose="00000500000000000000" pitchFamily="2" charset="0"/>
              </a:rPr>
              <a:t>Teknologi AI dapat digunakan untuk mendeteksi ancaman keamanan yang tidak wajar pada data Anda.</a:t>
            </a:r>
          </a:p>
          <a:p>
            <a:pPr algn="l" fontAlgn="base"/>
            <a:r>
              <a:rPr lang="id-ID" sz="2800" b="0" i="0" dirty="0">
                <a:solidFill>
                  <a:srgbClr val="EADDCA"/>
                </a:solidFill>
                <a:effectLst/>
                <a:latin typeface="Poppins" panose="00000500000000000000" pitchFamily="2" charset="0"/>
              </a:rPr>
              <a:t>Sistem AI terintegrasi memantau dan secara otomatis memproses data untuk mengidentifikasi dan memperingatkan pengguna akan potensi ancaman keamanan.</a:t>
            </a:r>
          </a:p>
          <a:p>
            <a:pPr algn="l">
              <a:lnSpc>
                <a:spcPts val="3098"/>
              </a:lnSpc>
            </a:pPr>
            <a:endParaRPr lang="en-US" sz="2800" dirty="0">
              <a:solidFill>
                <a:srgbClr val="EADDCA"/>
              </a:solidFill>
              <a:latin typeface="Open Sauce"/>
            </a:endParaRPr>
          </a:p>
        </p:txBody>
      </p:sp>
      <p:sp>
        <p:nvSpPr>
          <p:cNvPr id="11" name="TextBox 11"/>
          <p:cNvSpPr txBox="1"/>
          <p:nvPr/>
        </p:nvSpPr>
        <p:spPr>
          <a:xfrm>
            <a:off x="885623" y="780741"/>
            <a:ext cx="15910913" cy="1569660"/>
          </a:xfrm>
          <a:prstGeom prst="rect">
            <a:avLst/>
          </a:prstGeom>
        </p:spPr>
        <p:txBody>
          <a:bodyPr wrap="square" lIns="0" tIns="0" rIns="0" bIns="0" rtlCol="0" anchor="t">
            <a:spAutoFit/>
          </a:bodyPr>
          <a:lstStyle/>
          <a:p>
            <a:pPr algn="l" fontAlgn="base"/>
            <a:endParaRPr lang="en-US" sz="5400" i="0" dirty="0" smtClean="0">
              <a:solidFill>
                <a:srgbClr val="9B6543"/>
              </a:solidFill>
              <a:effectLst/>
              <a:latin typeface="Lucida Calligraphy" pitchFamily="66" charset="0"/>
            </a:endParaRPr>
          </a:p>
          <a:p>
            <a:pPr algn="ctr" fontAlgn="base"/>
            <a:r>
              <a:rPr lang="id-ID" sz="4800" i="0" dirty="0" smtClean="0">
                <a:solidFill>
                  <a:srgbClr val="9B6543"/>
                </a:solidFill>
                <a:effectLst/>
                <a:latin typeface="Lucida Calligraphy" pitchFamily="66" charset="0"/>
              </a:rPr>
              <a:t>AI </a:t>
            </a:r>
            <a:r>
              <a:rPr lang="id-ID" sz="4800" i="0" dirty="0">
                <a:solidFill>
                  <a:srgbClr val="9B6543"/>
                </a:solidFill>
                <a:effectLst/>
                <a:latin typeface="Lucida Calligraphy" pitchFamily="66" charset="0"/>
              </a:rPr>
              <a:t>Dalam Menghadapi Ancaman </a:t>
            </a:r>
            <a:r>
              <a:rPr lang="id-ID" sz="4800" i="0" dirty="0" smtClean="0">
                <a:solidFill>
                  <a:srgbClr val="9B6543"/>
                </a:solidFill>
                <a:effectLst/>
                <a:latin typeface="Lucida Calligraphy" pitchFamily="66" charset="0"/>
              </a:rPr>
              <a:t>Siber</a:t>
            </a:r>
            <a:endParaRPr lang="en-US" sz="6600" dirty="0">
              <a:solidFill>
                <a:srgbClr val="9B6543"/>
              </a:solidFill>
              <a:latin typeface="Lucida Calligraphy" pitchFamily="66" charset="0"/>
            </a:endParaRPr>
          </a:p>
        </p:txBody>
      </p:sp>
      <p:sp>
        <p:nvSpPr>
          <p:cNvPr id="12" name="TextBox 12"/>
          <p:cNvSpPr txBox="1"/>
          <p:nvPr/>
        </p:nvSpPr>
        <p:spPr>
          <a:xfrm>
            <a:off x="2514600" y="3771900"/>
            <a:ext cx="7924800" cy="746166"/>
          </a:xfrm>
          <a:prstGeom prst="rect">
            <a:avLst/>
          </a:prstGeom>
        </p:spPr>
        <p:txBody>
          <a:bodyPr wrap="square" lIns="0" tIns="0" rIns="0" bIns="0" rtlCol="0" anchor="t">
            <a:spAutoFit/>
          </a:bodyPr>
          <a:lstStyle/>
          <a:p>
            <a:pPr algn="l">
              <a:lnSpc>
                <a:spcPts val="6864"/>
              </a:lnSpc>
            </a:pPr>
            <a:r>
              <a:rPr lang="id-ID" sz="2800" dirty="0">
                <a:solidFill>
                  <a:srgbClr val="FFFFFF"/>
                </a:solidFill>
                <a:latin typeface="Open Sauce Bold"/>
              </a:rPr>
              <a:t>DETEKSI KEAMANAN</a:t>
            </a:r>
            <a:endParaRPr lang="en-US" sz="2800" dirty="0">
              <a:solidFill>
                <a:srgbClr val="FFFFFF"/>
              </a:solidFill>
              <a:latin typeface="Open Sauce Bold"/>
            </a:endParaRPr>
          </a:p>
        </p:txBody>
      </p:sp>
      <p:sp>
        <p:nvSpPr>
          <p:cNvPr id="13" name="TextBox 13"/>
          <p:cNvSpPr txBox="1"/>
          <p:nvPr/>
        </p:nvSpPr>
        <p:spPr>
          <a:xfrm>
            <a:off x="9448800" y="4076700"/>
            <a:ext cx="7772400" cy="861774"/>
          </a:xfrm>
          <a:prstGeom prst="rect">
            <a:avLst/>
          </a:prstGeom>
        </p:spPr>
        <p:txBody>
          <a:bodyPr wrap="square" lIns="0" tIns="0" rIns="0" bIns="0" rtlCol="0" anchor="t">
            <a:spAutoFit/>
          </a:bodyPr>
          <a:lstStyle/>
          <a:p>
            <a:pPr algn="ctr"/>
            <a:r>
              <a:rPr lang="id-ID" sz="2800" dirty="0">
                <a:solidFill>
                  <a:srgbClr val="FFFFFF"/>
                </a:solidFill>
                <a:latin typeface="Open Sauce Bold"/>
              </a:rPr>
              <a:t>IDENTIFIKASI DAN PENCEGAHAN PENYUSUPAN</a:t>
            </a:r>
            <a:endParaRPr lang="en-US" sz="2800" dirty="0">
              <a:solidFill>
                <a:srgbClr val="FFFFFF"/>
              </a:solidFill>
              <a:latin typeface="Open Sauce Bold"/>
            </a:endParaRPr>
          </a:p>
        </p:txBody>
      </p:sp>
      <p:sp>
        <p:nvSpPr>
          <p:cNvPr id="14" name="Freeform 14"/>
          <p:cNvSpPr/>
          <p:nvPr/>
        </p:nvSpPr>
        <p:spPr>
          <a:xfrm>
            <a:off x="4053487" y="9577772"/>
            <a:ext cx="7315200" cy="1492746"/>
          </a:xfrm>
          <a:custGeom>
            <a:avLst/>
            <a:gdLst/>
            <a:ahLst/>
            <a:cxnLst/>
            <a:rect l="l" t="t" r="r" b="b"/>
            <a:pathLst>
              <a:path w="7315200" h="1492746">
                <a:moveTo>
                  <a:pt x="0" y="0"/>
                </a:moveTo>
                <a:lnTo>
                  <a:pt x="7315200" y="0"/>
                </a:lnTo>
                <a:lnTo>
                  <a:pt x="7315200" y="1492747"/>
                </a:lnTo>
                <a:lnTo>
                  <a:pt x="0" y="1492747"/>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EADDCA"/>
        </a:solidFill>
        <a:effectLst/>
      </p:bgPr>
    </p:bg>
    <p:spTree>
      <p:nvGrpSpPr>
        <p:cNvPr id="1" name=""/>
        <p:cNvGrpSpPr/>
        <p:nvPr/>
      </p:nvGrpSpPr>
      <p:grpSpPr>
        <a:xfrm>
          <a:off x="0" y="0"/>
          <a:ext cx="0" cy="0"/>
          <a:chOff x="0" y="0"/>
          <a:chExt cx="0" cy="0"/>
        </a:xfrm>
      </p:grpSpPr>
      <p:sp>
        <p:nvSpPr>
          <p:cNvPr id="2" name="Freeform 2"/>
          <p:cNvSpPr/>
          <p:nvPr/>
        </p:nvSpPr>
        <p:spPr>
          <a:xfrm>
            <a:off x="381000" y="3238500"/>
            <a:ext cx="8460080" cy="6248400"/>
          </a:xfrm>
          <a:custGeom>
            <a:avLst/>
            <a:gdLst/>
            <a:ahLst/>
            <a:cxnLst/>
            <a:rect l="l" t="t" r="r" b="b"/>
            <a:pathLst>
              <a:path w="6895412" h="4024996">
                <a:moveTo>
                  <a:pt x="0" y="0"/>
                </a:moveTo>
                <a:lnTo>
                  <a:pt x="6895412" y="0"/>
                </a:lnTo>
                <a:lnTo>
                  <a:pt x="6895412" y="4024997"/>
                </a:lnTo>
                <a:lnTo>
                  <a:pt x="0" y="4024997"/>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9220200" y="3238500"/>
            <a:ext cx="8229600" cy="6248400"/>
          </a:xfrm>
          <a:custGeom>
            <a:avLst/>
            <a:gdLst/>
            <a:ahLst/>
            <a:cxnLst/>
            <a:rect l="l" t="t" r="r" b="b"/>
            <a:pathLst>
              <a:path w="6895412" h="4024996">
                <a:moveTo>
                  <a:pt x="0" y="0"/>
                </a:moveTo>
                <a:lnTo>
                  <a:pt x="6895412" y="0"/>
                </a:lnTo>
                <a:lnTo>
                  <a:pt x="6895412" y="4024997"/>
                </a:lnTo>
                <a:lnTo>
                  <a:pt x="0" y="4024997"/>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4" name="Freeform 4"/>
          <p:cNvSpPr/>
          <p:nvPr/>
        </p:nvSpPr>
        <p:spPr>
          <a:xfrm flipV="1">
            <a:off x="-662394" y="-1351049"/>
            <a:ext cx="5216125" cy="6154720"/>
          </a:xfrm>
          <a:custGeom>
            <a:avLst/>
            <a:gdLst/>
            <a:ahLst/>
            <a:cxnLst/>
            <a:rect l="l" t="t" r="r" b="b"/>
            <a:pathLst>
              <a:path w="5216125" h="6154720">
                <a:moveTo>
                  <a:pt x="0" y="6154720"/>
                </a:moveTo>
                <a:lnTo>
                  <a:pt x="5216125" y="6154720"/>
                </a:lnTo>
                <a:lnTo>
                  <a:pt x="5216125" y="0"/>
                </a:lnTo>
                <a:lnTo>
                  <a:pt x="0" y="0"/>
                </a:lnTo>
                <a:lnTo>
                  <a:pt x="0" y="6154720"/>
                </a:lnTo>
                <a:close/>
              </a:path>
            </a:pathLst>
          </a:custGeom>
          <a:blipFill>
            <a:blip r:embed="rId4"/>
            <a:stretch>
              <a:fillRect/>
            </a:stretch>
          </a:blipFill>
        </p:spPr>
      </p:sp>
      <p:sp>
        <p:nvSpPr>
          <p:cNvPr id="5" name="TextBox 5"/>
          <p:cNvSpPr txBox="1"/>
          <p:nvPr/>
        </p:nvSpPr>
        <p:spPr>
          <a:xfrm>
            <a:off x="9753600" y="5067300"/>
            <a:ext cx="7391400" cy="3687420"/>
          </a:xfrm>
          <a:prstGeom prst="rect">
            <a:avLst/>
          </a:prstGeom>
        </p:spPr>
        <p:txBody>
          <a:bodyPr wrap="square" lIns="0" tIns="0" rIns="0" bIns="0" rtlCol="0" anchor="t">
            <a:spAutoFit/>
          </a:bodyPr>
          <a:lstStyle/>
          <a:p>
            <a:pPr algn="l" fontAlgn="base"/>
            <a:r>
              <a:rPr lang="id-ID" sz="2400" b="0" i="0" dirty="0">
                <a:solidFill>
                  <a:srgbClr val="EADDCA"/>
                </a:solidFill>
                <a:effectLst/>
                <a:latin typeface="Poppins" panose="00000500000000000000" pitchFamily="2" charset="0"/>
              </a:rPr>
              <a:t>AI dapat membantu tim keamanan merespons insiden siber dengan lebih cepat dan efektif. Algoritma AI dapat menganalisis data forensik, mengidentifikasi sumber serangan, dan merekomendasikan langkah pemulihan yang tepat.</a:t>
            </a:r>
          </a:p>
          <a:p>
            <a:pPr algn="l" fontAlgn="base"/>
            <a:r>
              <a:rPr lang="id-ID" sz="2400" b="0" i="0" dirty="0">
                <a:solidFill>
                  <a:srgbClr val="EADDCA"/>
                </a:solidFill>
                <a:effectLst/>
                <a:latin typeface="Poppins" panose="00000500000000000000" pitchFamily="2" charset="0"/>
              </a:rPr>
              <a:t>Keamanan digital dengan AI menawarkan solusi yang kuat dan efektif untuk menghadapi ancaman siber yang semakin kompleks.</a:t>
            </a:r>
          </a:p>
          <a:p>
            <a:pPr algn="l">
              <a:lnSpc>
                <a:spcPts val="3098"/>
              </a:lnSpc>
            </a:pPr>
            <a:endParaRPr lang="en-US" sz="2213" dirty="0">
              <a:solidFill>
                <a:srgbClr val="EADDCA"/>
              </a:solidFill>
              <a:latin typeface="Open Sauce"/>
            </a:endParaRPr>
          </a:p>
        </p:txBody>
      </p:sp>
      <p:sp>
        <p:nvSpPr>
          <p:cNvPr id="6" name="Freeform 6"/>
          <p:cNvSpPr/>
          <p:nvPr/>
        </p:nvSpPr>
        <p:spPr>
          <a:xfrm flipH="1">
            <a:off x="13734269" y="6131293"/>
            <a:ext cx="5216125" cy="6154720"/>
          </a:xfrm>
          <a:custGeom>
            <a:avLst/>
            <a:gdLst/>
            <a:ahLst/>
            <a:cxnLst/>
            <a:rect l="l" t="t" r="r" b="b"/>
            <a:pathLst>
              <a:path w="5216125" h="6154720">
                <a:moveTo>
                  <a:pt x="5216125" y="0"/>
                </a:moveTo>
                <a:lnTo>
                  <a:pt x="0" y="0"/>
                </a:lnTo>
                <a:lnTo>
                  <a:pt x="0" y="6154720"/>
                </a:lnTo>
                <a:lnTo>
                  <a:pt x="5216125" y="6154720"/>
                </a:lnTo>
                <a:lnTo>
                  <a:pt x="5216125" y="0"/>
                </a:lnTo>
                <a:close/>
              </a:path>
            </a:pathLst>
          </a:custGeom>
          <a:blipFill>
            <a:blip r:embed="rId4"/>
            <a:stretch>
              <a:fillRect/>
            </a:stretch>
          </a:blipFill>
        </p:spPr>
      </p:sp>
      <p:sp>
        <p:nvSpPr>
          <p:cNvPr id="7" name="Freeform 7"/>
          <p:cNvSpPr/>
          <p:nvPr/>
        </p:nvSpPr>
        <p:spPr>
          <a:xfrm>
            <a:off x="0" y="7276798"/>
            <a:ext cx="2887722" cy="4601947"/>
          </a:xfrm>
          <a:custGeom>
            <a:avLst/>
            <a:gdLst/>
            <a:ahLst/>
            <a:cxnLst/>
            <a:rect l="l" t="t" r="r" b="b"/>
            <a:pathLst>
              <a:path w="2887722" h="4601947">
                <a:moveTo>
                  <a:pt x="0" y="0"/>
                </a:moveTo>
                <a:lnTo>
                  <a:pt x="2887722" y="0"/>
                </a:lnTo>
                <a:lnTo>
                  <a:pt x="2887722" y="4601948"/>
                </a:lnTo>
                <a:lnTo>
                  <a:pt x="0" y="4601948"/>
                </a:lnTo>
                <a:lnTo>
                  <a:pt x="0" y="0"/>
                </a:lnTo>
                <a:close/>
              </a:path>
            </a:pathLst>
          </a:custGeom>
          <a:blipFill>
            <a:blip r:embed="rId5"/>
            <a:stretch>
              <a:fillRect/>
            </a:stretch>
          </a:blipFill>
        </p:spPr>
      </p:sp>
      <p:sp>
        <p:nvSpPr>
          <p:cNvPr id="8" name="Freeform 8"/>
          <p:cNvSpPr/>
          <p:nvPr/>
        </p:nvSpPr>
        <p:spPr>
          <a:xfrm flipH="1" flipV="1">
            <a:off x="16062672" y="-1351049"/>
            <a:ext cx="2887722" cy="4601947"/>
          </a:xfrm>
          <a:custGeom>
            <a:avLst/>
            <a:gdLst/>
            <a:ahLst/>
            <a:cxnLst/>
            <a:rect l="l" t="t" r="r" b="b"/>
            <a:pathLst>
              <a:path w="2887722" h="4601947">
                <a:moveTo>
                  <a:pt x="2887722" y="4601947"/>
                </a:moveTo>
                <a:lnTo>
                  <a:pt x="0" y="4601947"/>
                </a:lnTo>
                <a:lnTo>
                  <a:pt x="0" y="0"/>
                </a:lnTo>
                <a:lnTo>
                  <a:pt x="2887722" y="0"/>
                </a:lnTo>
                <a:lnTo>
                  <a:pt x="2887722" y="4601947"/>
                </a:lnTo>
                <a:close/>
              </a:path>
            </a:pathLst>
          </a:custGeom>
          <a:blipFill>
            <a:blip r:embed="rId5"/>
            <a:stretch>
              <a:fillRect/>
            </a:stretch>
          </a:blipFill>
        </p:spPr>
      </p:sp>
      <p:sp>
        <p:nvSpPr>
          <p:cNvPr id="9" name="Freeform 9"/>
          <p:cNvSpPr/>
          <p:nvPr/>
        </p:nvSpPr>
        <p:spPr>
          <a:xfrm>
            <a:off x="7064202" y="-542822"/>
            <a:ext cx="7315200" cy="1492746"/>
          </a:xfrm>
          <a:custGeom>
            <a:avLst/>
            <a:gdLst/>
            <a:ahLst/>
            <a:cxnLst/>
            <a:rect l="l" t="t" r="r" b="b"/>
            <a:pathLst>
              <a:path w="7315200" h="1492746">
                <a:moveTo>
                  <a:pt x="0" y="0"/>
                </a:moveTo>
                <a:lnTo>
                  <a:pt x="7315200" y="0"/>
                </a:lnTo>
                <a:lnTo>
                  <a:pt x="7315200" y="1492746"/>
                </a:lnTo>
                <a:lnTo>
                  <a:pt x="0" y="1492746"/>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10" name="TextBox 10"/>
          <p:cNvSpPr txBox="1"/>
          <p:nvPr/>
        </p:nvSpPr>
        <p:spPr>
          <a:xfrm>
            <a:off x="1066801" y="4991100"/>
            <a:ext cx="7620000" cy="3413755"/>
          </a:xfrm>
          <a:prstGeom prst="rect">
            <a:avLst/>
          </a:prstGeom>
        </p:spPr>
        <p:txBody>
          <a:bodyPr wrap="square" lIns="0" tIns="0" rIns="0" bIns="0" rtlCol="0" anchor="t">
            <a:spAutoFit/>
          </a:bodyPr>
          <a:lstStyle/>
          <a:p>
            <a:pPr algn="l" fontAlgn="base"/>
            <a:r>
              <a:rPr lang="id-ID" sz="2800" b="0" i="0" dirty="0">
                <a:solidFill>
                  <a:srgbClr val="EADDCA"/>
                </a:solidFill>
                <a:effectLst/>
                <a:latin typeface="Poppins" panose="00000500000000000000" pitchFamily="2" charset="0"/>
              </a:rPr>
              <a:t>AI dapat memperkuat sistem keamanan dengan mengotomatiskan tugas-tugas seperti analisis </a:t>
            </a:r>
            <a:r>
              <a:rPr lang="id-ID" sz="2800" b="0" i="0" dirty="0" err="1">
                <a:solidFill>
                  <a:srgbClr val="EADDCA"/>
                </a:solidFill>
                <a:effectLst/>
                <a:latin typeface="Poppins" panose="00000500000000000000" pitchFamily="2" charset="0"/>
              </a:rPr>
              <a:t>malware</a:t>
            </a:r>
            <a:r>
              <a:rPr lang="id-ID" sz="2800" b="0" i="0" dirty="0">
                <a:solidFill>
                  <a:srgbClr val="EADDCA"/>
                </a:solidFill>
                <a:effectLst/>
                <a:latin typeface="Poppins" panose="00000500000000000000" pitchFamily="2" charset="0"/>
              </a:rPr>
              <a:t>, </a:t>
            </a:r>
            <a:r>
              <a:rPr lang="id-ID" sz="2800" b="0" i="0" dirty="0" err="1">
                <a:solidFill>
                  <a:srgbClr val="EADDCA"/>
                </a:solidFill>
                <a:effectLst/>
                <a:latin typeface="Poppins" panose="00000500000000000000" pitchFamily="2" charset="0"/>
              </a:rPr>
              <a:t>patching</a:t>
            </a:r>
            <a:r>
              <a:rPr lang="id-ID" sz="2800" b="0" i="0" dirty="0">
                <a:solidFill>
                  <a:srgbClr val="EADDCA"/>
                </a:solidFill>
                <a:effectLst/>
                <a:latin typeface="Poppins" panose="00000500000000000000" pitchFamily="2" charset="0"/>
              </a:rPr>
              <a:t> kerentanan, dan manajemen akses.</a:t>
            </a:r>
          </a:p>
          <a:p>
            <a:pPr algn="l" fontAlgn="base"/>
            <a:r>
              <a:rPr lang="id-ID" sz="2800" b="0" i="0" dirty="0">
                <a:solidFill>
                  <a:srgbClr val="EADDCA"/>
                </a:solidFill>
                <a:effectLst/>
                <a:latin typeface="Poppins" panose="00000500000000000000" pitchFamily="2" charset="0"/>
              </a:rPr>
              <a:t>Hal ini memberi tim keamanan lebih banyak waktu untuk fokus pada tugas yang lebih kompleks dan strategis.</a:t>
            </a:r>
          </a:p>
          <a:p>
            <a:pPr algn="l">
              <a:lnSpc>
                <a:spcPts val="3098"/>
              </a:lnSpc>
            </a:pPr>
            <a:endParaRPr lang="en-US" sz="2800" dirty="0">
              <a:solidFill>
                <a:srgbClr val="EADDCA"/>
              </a:solidFill>
              <a:latin typeface="Open Sauce"/>
            </a:endParaRPr>
          </a:p>
        </p:txBody>
      </p:sp>
      <p:sp>
        <p:nvSpPr>
          <p:cNvPr id="11" name="TextBox 11"/>
          <p:cNvSpPr txBox="1"/>
          <p:nvPr/>
        </p:nvSpPr>
        <p:spPr>
          <a:xfrm>
            <a:off x="1336069" y="1851779"/>
            <a:ext cx="15123131" cy="738664"/>
          </a:xfrm>
          <a:prstGeom prst="rect">
            <a:avLst/>
          </a:prstGeom>
        </p:spPr>
        <p:txBody>
          <a:bodyPr wrap="square" lIns="0" tIns="0" rIns="0" bIns="0" rtlCol="0" anchor="t">
            <a:spAutoFit/>
          </a:bodyPr>
          <a:lstStyle/>
          <a:p>
            <a:pPr algn="ctr" fontAlgn="base"/>
            <a:r>
              <a:rPr lang="id-ID" sz="4800" i="0" dirty="0">
                <a:solidFill>
                  <a:srgbClr val="9B6543"/>
                </a:solidFill>
                <a:effectLst/>
                <a:latin typeface="Lucida Calligraphy" pitchFamily="66" charset="0"/>
              </a:rPr>
              <a:t>AI Dalam Menghadapi Ancaman </a:t>
            </a:r>
            <a:r>
              <a:rPr lang="id-ID" sz="4800" i="0" dirty="0" smtClean="0">
                <a:solidFill>
                  <a:srgbClr val="9B6543"/>
                </a:solidFill>
                <a:effectLst/>
                <a:latin typeface="Lucida Calligraphy" pitchFamily="66" charset="0"/>
              </a:rPr>
              <a:t>Siber</a:t>
            </a:r>
            <a:endParaRPr lang="id-ID" sz="4800" i="0" dirty="0">
              <a:solidFill>
                <a:srgbClr val="9B6543"/>
              </a:solidFill>
              <a:effectLst/>
              <a:latin typeface="Lucida Calligraphy" pitchFamily="66" charset="0"/>
            </a:endParaRPr>
          </a:p>
        </p:txBody>
      </p:sp>
      <p:sp>
        <p:nvSpPr>
          <p:cNvPr id="12" name="TextBox 12"/>
          <p:cNvSpPr txBox="1"/>
          <p:nvPr/>
        </p:nvSpPr>
        <p:spPr>
          <a:xfrm>
            <a:off x="1219200" y="4000500"/>
            <a:ext cx="6705600" cy="861774"/>
          </a:xfrm>
          <a:prstGeom prst="rect">
            <a:avLst/>
          </a:prstGeom>
        </p:spPr>
        <p:txBody>
          <a:bodyPr wrap="square" lIns="0" tIns="0" rIns="0" bIns="0" rtlCol="0" anchor="t">
            <a:spAutoFit/>
          </a:bodyPr>
          <a:lstStyle/>
          <a:p>
            <a:pPr algn="ctr"/>
            <a:r>
              <a:rPr lang="id-ID" sz="2800" dirty="0">
                <a:solidFill>
                  <a:srgbClr val="FFFFFF"/>
                </a:solidFill>
                <a:latin typeface="Open Sauce Bold"/>
              </a:rPr>
              <a:t>MEMPERKUAT PERTAHANAN KEAMANAN</a:t>
            </a:r>
            <a:endParaRPr lang="en-US" sz="2800" dirty="0">
              <a:solidFill>
                <a:srgbClr val="FFFFFF"/>
              </a:solidFill>
              <a:latin typeface="Open Sauce Bold"/>
            </a:endParaRPr>
          </a:p>
        </p:txBody>
      </p:sp>
      <p:sp>
        <p:nvSpPr>
          <p:cNvPr id="13" name="TextBox 13"/>
          <p:cNvSpPr txBox="1"/>
          <p:nvPr/>
        </p:nvSpPr>
        <p:spPr>
          <a:xfrm>
            <a:off x="9448800" y="4076700"/>
            <a:ext cx="7772400" cy="430887"/>
          </a:xfrm>
          <a:prstGeom prst="rect">
            <a:avLst/>
          </a:prstGeom>
        </p:spPr>
        <p:txBody>
          <a:bodyPr wrap="square" lIns="0" tIns="0" rIns="0" bIns="0" rtlCol="0" anchor="t">
            <a:spAutoFit/>
          </a:bodyPr>
          <a:lstStyle/>
          <a:p>
            <a:pPr algn="ctr"/>
            <a:r>
              <a:rPr lang="id-ID" sz="2800" dirty="0">
                <a:solidFill>
                  <a:srgbClr val="FFFFFF"/>
                </a:solidFill>
                <a:latin typeface="Open Sauce Bold"/>
              </a:rPr>
              <a:t>MENINGKATKAN KEMAMPUAN RESPON</a:t>
            </a:r>
            <a:endParaRPr lang="en-US" sz="2800" dirty="0">
              <a:solidFill>
                <a:srgbClr val="FFFFFF"/>
              </a:solidFill>
              <a:latin typeface="Open Sauce Bold"/>
            </a:endParaRPr>
          </a:p>
        </p:txBody>
      </p:sp>
      <p:sp>
        <p:nvSpPr>
          <p:cNvPr id="14" name="Freeform 14"/>
          <p:cNvSpPr/>
          <p:nvPr/>
        </p:nvSpPr>
        <p:spPr>
          <a:xfrm>
            <a:off x="4053487" y="9577772"/>
            <a:ext cx="7315200" cy="1492746"/>
          </a:xfrm>
          <a:custGeom>
            <a:avLst/>
            <a:gdLst/>
            <a:ahLst/>
            <a:cxnLst/>
            <a:rect l="l" t="t" r="r" b="b"/>
            <a:pathLst>
              <a:path w="7315200" h="1492746">
                <a:moveTo>
                  <a:pt x="0" y="0"/>
                </a:moveTo>
                <a:lnTo>
                  <a:pt x="7315200" y="0"/>
                </a:lnTo>
                <a:lnTo>
                  <a:pt x="7315200" y="1492747"/>
                </a:lnTo>
                <a:lnTo>
                  <a:pt x="0" y="1492747"/>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Tree>
    <p:extLst>
      <p:ext uri="{BB962C8B-B14F-4D97-AF65-F5344CB8AC3E}">
        <p14:creationId xmlns:p14="http://schemas.microsoft.com/office/powerpoint/2010/main" val="88760610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804D2C"/>
        </a:solidFill>
        <a:effectLst/>
      </p:bgPr>
    </p:bg>
    <p:spTree>
      <p:nvGrpSpPr>
        <p:cNvPr id="1" name=""/>
        <p:cNvGrpSpPr/>
        <p:nvPr/>
      </p:nvGrpSpPr>
      <p:grpSpPr>
        <a:xfrm>
          <a:off x="0" y="0"/>
          <a:ext cx="0" cy="0"/>
          <a:chOff x="0" y="0"/>
          <a:chExt cx="0" cy="0"/>
        </a:xfrm>
      </p:grpSpPr>
      <p:sp>
        <p:nvSpPr>
          <p:cNvPr id="2" name="AutoShape 2"/>
          <p:cNvSpPr/>
          <p:nvPr/>
        </p:nvSpPr>
        <p:spPr>
          <a:xfrm>
            <a:off x="-1434042" y="8463432"/>
            <a:ext cx="17690400" cy="42685"/>
          </a:xfrm>
          <a:prstGeom prst="line">
            <a:avLst/>
          </a:prstGeom>
          <a:ln w="38100" cap="flat">
            <a:solidFill>
              <a:srgbClr val="EADDCA"/>
            </a:solidFill>
            <a:prstDash val="solid"/>
            <a:headEnd type="none" w="sm" len="sm"/>
            <a:tailEnd type="none" w="sm" len="sm"/>
          </a:ln>
        </p:spPr>
      </p:sp>
      <p:sp>
        <p:nvSpPr>
          <p:cNvPr id="3" name="AutoShape 3"/>
          <p:cNvSpPr/>
          <p:nvPr/>
        </p:nvSpPr>
        <p:spPr>
          <a:xfrm flipV="1">
            <a:off x="2147049" y="-5105346"/>
            <a:ext cx="0" cy="17120890"/>
          </a:xfrm>
          <a:prstGeom prst="line">
            <a:avLst/>
          </a:prstGeom>
          <a:ln w="38100" cap="flat">
            <a:solidFill>
              <a:srgbClr val="EADDCA"/>
            </a:solidFill>
            <a:prstDash val="solid"/>
            <a:headEnd type="none" w="sm" len="sm"/>
            <a:tailEnd type="none" w="sm" len="sm"/>
          </a:ln>
        </p:spPr>
      </p:sp>
      <p:sp>
        <p:nvSpPr>
          <p:cNvPr id="4" name="Freeform 4"/>
          <p:cNvSpPr/>
          <p:nvPr/>
        </p:nvSpPr>
        <p:spPr>
          <a:xfrm>
            <a:off x="-427834" y="-867796"/>
            <a:ext cx="2963187" cy="2657889"/>
          </a:xfrm>
          <a:custGeom>
            <a:avLst/>
            <a:gdLst/>
            <a:ahLst/>
            <a:cxnLst/>
            <a:rect l="l" t="t" r="r" b="b"/>
            <a:pathLst>
              <a:path w="2963187" h="2657889">
                <a:moveTo>
                  <a:pt x="0" y="0"/>
                </a:moveTo>
                <a:lnTo>
                  <a:pt x="2963186" y="0"/>
                </a:lnTo>
                <a:lnTo>
                  <a:pt x="2963186" y="2657888"/>
                </a:lnTo>
                <a:lnTo>
                  <a:pt x="0" y="2657888"/>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5" name="Freeform 5"/>
          <p:cNvSpPr/>
          <p:nvPr/>
        </p:nvSpPr>
        <p:spPr>
          <a:xfrm>
            <a:off x="13311361" y="8005196"/>
            <a:ext cx="3534196" cy="3170067"/>
          </a:xfrm>
          <a:custGeom>
            <a:avLst/>
            <a:gdLst/>
            <a:ahLst/>
            <a:cxnLst/>
            <a:rect l="l" t="t" r="r" b="b"/>
            <a:pathLst>
              <a:path w="3534196" h="3170067">
                <a:moveTo>
                  <a:pt x="0" y="0"/>
                </a:moveTo>
                <a:lnTo>
                  <a:pt x="3534196" y="0"/>
                </a:lnTo>
                <a:lnTo>
                  <a:pt x="3534196" y="3170067"/>
                </a:lnTo>
                <a:lnTo>
                  <a:pt x="0" y="3170067"/>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6" name="Freeform 6"/>
          <p:cNvSpPr/>
          <p:nvPr/>
        </p:nvSpPr>
        <p:spPr>
          <a:xfrm flipH="1" flipV="1">
            <a:off x="13126254" y="-10252"/>
            <a:ext cx="5216125" cy="6154720"/>
          </a:xfrm>
          <a:custGeom>
            <a:avLst/>
            <a:gdLst/>
            <a:ahLst/>
            <a:cxnLst/>
            <a:rect l="l" t="t" r="r" b="b"/>
            <a:pathLst>
              <a:path w="5216125" h="6154720">
                <a:moveTo>
                  <a:pt x="5216125" y="6154720"/>
                </a:moveTo>
                <a:lnTo>
                  <a:pt x="0" y="6154720"/>
                </a:lnTo>
                <a:lnTo>
                  <a:pt x="0" y="0"/>
                </a:lnTo>
                <a:lnTo>
                  <a:pt x="5216125" y="0"/>
                </a:lnTo>
                <a:lnTo>
                  <a:pt x="5216125" y="6154720"/>
                </a:lnTo>
                <a:close/>
              </a:path>
            </a:pathLst>
          </a:custGeom>
          <a:blipFill>
            <a:blip r:embed="rId4"/>
            <a:stretch>
              <a:fillRect/>
            </a:stretch>
          </a:blipFill>
        </p:spPr>
      </p:sp>
      <p:sp>
        <p:nvSpPr>
          <p:cNvPr id="7" name="TextBox 7"/>
          <p:cNvSpPr txBox="1"/>
          <p:nvPr/>
        </p:nvSpPr>
        <p:spPr>
          <a:xfrm>
            <a:off x="2499685" y="3413375"/>
            <a:ext cx="13047025" cy="3988271"/>
          </a:xfrm>
          <a:prstGeom prst="rect">
            <a:avLst/>
          </a:prstGeom>
        </p:spPr>
        <p:txBody>
          <a:bodyPr lIns="0" tIns="0" rIns="0" bIns="0" rtlCol="0" anchor="t">
            <a:spAutoFit/>
          </a:bodyPr>
          <a:lstStyle/>
          <a:p>
            <a:pPr algn="ctr">
              <a:lnSpc>
                <a:spcPts val="16396"/>
              </a:lnSpc>
            </a:pPr>
            <a:r>
              <a:rPr lang="en-US" sz="8000" b="1" dirty="0" smtClean="0">
                <a:solidFill>
                  <a:srgbClr val="FFFFFF"/>
                </a:solidFill>
                <a:latin typeface="Lucida Calligraphy" pitchFamily="66" charset="0"/>
              </a:rPr>
              <a:t>SYUKUR DOFU</a:t>
            </a:r>
          </a:p>
          <a:p>
            <a:pPr algn="ctr">
              <a:lnSpc>
                <a:spcPts val="16396"/>
              </a:lnSpc>
            </a:pPr>
            <a:r>
              <a:rPr lang="id-ID" sz="8000" b="1" dirty="0" smtClean="0">
                <a:solidFill>
                  <a:srgbClr val="FFFFFF"/>
                </a:solidFill>
                <a:latin typeface="Lucida Calligraphy" pitchFamily="66" charset="0"/>
              </a:rPr>
              <a:t>T</a:t>
            </a:r>
            <a:r>
              <a:rPr lang="en-US" sz="8000" b="1" dirty="0" smtClean="0">
                <a:solidFill>
                  <a:srgbClr val="FFFFFF"/>
                </a:solidFill>
                <a:latin typeface="Lucida Calligraphy" pitchFamily="66" charset="0"/>
              </a:rPr>
              <a:t>ERIMA</a:t>
            </a:r>
            <a:r>
              <a:rPr lang="id-ID" sz="8000" b="1" dirty="0" smtClean="0">
                <a:solidFill>
                  <a:srgbClr val="FFFFFF"/>
                </a:solidFill>
                <a:latin typeface="Lucida Calligraphy" pitchFamily="66" charset="0"/>
              </a:rPr>
              <a:t>KA</a:t>
            </a:r>
            <a:r>
              <a:rPr lang="en-US" sz="8000" b="1" dirty="0" smtClean="0">
                <a:solidFill>
                  <a:srgbClr val="FFFFFF"/>
                </a:solidFill>
                <a:latin typeface="Lucida Calligraphy" pitchFamily="66" charset="0"/>
              </a:rPr>
              <a:t>SIH</a:t>
            </a:r>
            <a:endParaRPr lang="en-US" sz="8000" b="1" dirty="0">
              <a:solidFill>
                <a:srgbClr val="FFFFFF"/>
              </a:solidFill>
              <a:latin typeface="Lucida Calligraphy" pitchFamily="66" charset="0"/>
            </a:endParaRPr>
          </a:p>
        </p:txBody>
      </p:sp>
      <p:sp>
        <p:nvSpPr>
          <p:cNvPr id="8" name="Freeform 8"/>
          <p:cNvSpPr/>
          <p:nvPr/>
        </p:nvSpPr>
        <p:spPr>
          <a:xfrm>
            <a:off x="-427834" y="7497110"/>
            <a:ext cx="4382529" cy="2908406"/>
          </a:xfrm>
          <a:custGeom>
            <a:avLst/>
            <a:gdLst/>
            <a:ahLst/>
            <a:cxnLst/>
            <a:rect l="l" t="t" r="r" b="b"/>
            <a:pathLst>
              <a:path w="4382529" h="2908406">
                <a:moveTo>
                  <a:pt x="0" y="0"/>
                </a:moveTo>
                <a:lnTo>
                  <a:pt x="4382529" y="0"/>
                </a:lnTo>
                <a:lnTo>
                  <a:pt x="4382529" y="2908406"/>
                </a:lnTo>
                <a:lnTo>
                  <a:pt x="0" y="2908406"/>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9" name="Freeform 9"/>
          <p:cNvSpPr/>
          <p:nvPr/>
        </p:nvSpPr>
        <p:spPr>
          <a:xfrm>
            <a:off x="15818522" y="6144468"/>
            <a:ext cx="2469478" cy="4179117"/>
          </a:xfrm>
          <a:custGeom>
            <a:avLst/>
            <a:gdLst/>
            <a:ahLst/>
            <a:cxnLst/>
            <a:rect l="l" t="t" r="r" b="b"/>
            <a:pathLst>
              <a:path w="2469478" h="4179117">
                <a:moveTo>
                  <a:pt x="0" y="0"/>
                </a:moveTo>
                <a:lnTo>
                  <a:pt x="2469478" y="0"/>
                </a:lnTo>
                <a:lnTo>
                  <a:pt x="2469478" y="4179116"/>
                </a:lnTo>
                <a:lnTo>
                  <a:pt x="0" y="4179116"/>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p:spPr>
      </p:sp>
      <p:sp>
        <p:nvSpPr>
          <p:cNvPr id="10" name="Freeform 10"/>
          <p:cNvSpPr/>
          <p:nvPr/>
        </p:nvSpPr>
        <p:spPr>
          <a:xfrm>
            <a:off x="-949165" y="3059837"/>
            <a:ext cx="2334214" cy="4114800"/>
          </a:xfrm>
          <a:custGeom>
            <a:avLst/>
            <a:gdLst/>
            <a:ahLst/>
            <a:cxnLst/>
            <a:rect l="l" t="t" r="r" b="b"/>
            <a:pathLst>
              <a:path w="2334214" h="4114800">
                <a:moveTo>
                  <a:pt x="0" y="0"/>
                </a:moveTo>
                <a:lnTo>
                  <a:pt x="2334214" y="0"/>
                </a:lnTo>
                <a:lnTo>
                  <a:pt x="2334214" y="4114800"/>
                </a:lnTo>
                <a:lnTo>
                  <a:pt x="0" y="4114800"/>
                </a:lnTo>
                <a:lnTo>
                  <a:pt x="0" y="0"/>
                </a:lnTo>
                <a:close/>
              </a:path>
            </a:pathLst>
          </a:custGeom>
          <a:blipFill>
            <a:blip r:embed="rId9">
              <a:extLst>
                <a:ext uri="{96DAC541-7B7A-43D3-8B79-37D633B846F1}">
                  <asvg:svgBlip xmlns:asvg="http://schemas.microsoft.com/office/drawing/2016/SVG/main" xmlns="" r:embed="rId10"/>
                </a:ext>
              </a:extLst>
            </a:blip>
            <a:stretch>
              <a:fillRect/>
            </a:stretch>
          </a:blipFill>
        </p:spPr>
      </p:sp>
      <p:sp>
        <p:nvSpPr>
          <p:cNvPr id="11" name="TextBox 10"/>
          <p:cNvSpPr txBox="1"/>
          <p:nvPr/>
        </p:nvSpPr>
        <p:spPr>
          <a:xfrm>
            <a:off x="4267200" y="942082"/>
            <a:ext cx="7620000" cy="1938992"/>
          </a:xfrm>
          <a:prstGeom prst="rect">
            <a:avLst/>
          </a:prstGeom>
          <a:noFill/>
        </p:spPr>
        <p:txBody>
          <a:bodyPr wrap="square" rtlCol="0">
            <a:spAutoFit/>
          </a:bodyPr>
          <a:lstStyle/>
          <a:p>
            <a:pPr algn="ctr"/>
            <a:r>
              <a:rPr lang="en-US" sz="3200" i="1" dirty="0" err="1" smtClean="0">
                <a:solidFill>
                  <a:schemeClr val="bg1"/>
                </a:solidFill>
                <a:latin typeface="Agency FB" pitchFamily="34" charset="0"/>
              </a:rPr>
              <a:t>Perompak</a:t>
            </a:r>
            <a:r>
              <a:rPr lang="en-US" sz="3200" i="1" dirty="0" smtClean="0">
                <a:solidFill>
                  <a:schemeClr val="bg1"/>
                </a:solidFill>
                <a:latin typeface="Agency FB" pitchFamily="34" charset="0"/>
              </a:rPr>
              <a:t> </a:t>
            </a:r>
            <a:r>
              <a:rPr lang="en-US" sz="3200" i="1" dirty="0" err="1" smtClean="0">
                <a:solidFill>
                  <a:schemeClr val="bg1"/>
                </a:solidFill>
                <a:latin typeface="Agency FB" pitchFamily="34" charset="0"/>
              </a:rPr>
              <a:t>Bisa</a:t>
            </a:r>
            <a:r>
              <a:rPr lang="en-US" sz="3200" i="1" dirty="0" smtClean="0">
                <a:solidFill>
                  <a:schemeClr val="bg1"/>
                </a:solidFill>
                <a:latin typeface="Agency FB" pitchFamily="34" charset="0"/>
              </a:rPr>
              <a:t> </a:t>
            </a:r>
            <a:r>
              <a:rPr lang="en-US" sz="3200" i="1" dirty="0" err="1" smtClean="0">
                <a:solidFill>
                  <a:schemeClr val="bg1"/>
                </a:solidFill>
                <a:latin typeface="Agency FB" pitchFamily="34" charset="0"/>
              </a:rPr>
              <a:t>Saja</a:t>
            </a:r>
            <a:r>
              <a:rPr lang="en-US" sz="3200" i="1" dirty="0" smtClean="0">
                <a:solidFill>
                  <a:schemeClr val="bg1"/>
                </a:solidFill>
                <a:latin typeface="Agency FB" pitchFamily="34" charset="0"/>
              </a:rPr>
              <a:t> </a:t>
            </a:r>
            <a:r>
              <a:rPr lang="en-US" sz="3200" i="1" dirty="0" err="1" smtClean="0">
                <a:solidFill>
                  <a:schemeClr val="bg1"/>
                </a:solidFill>
                <a:latin typeface="Agency FB" pitchFamily="34" charset="0"/>
              </a:rPr>
              <a:t>Merusak</a:t>
            </a:r>
            <a:r>
              <a:rPr lang="en-US" sz="3200" i="1" dirty="0" smtClean="0">
                <a:solidFill>
                  <a:schemeClr val="bg1"/>
                </a:solidFill>
                <a:latin typeface="Agency FB" pitchFamily="34" charset="0"/>
              </a:rPr>
              <a:t> </a:t>
            </a:r>
            <a:r>
              <a:rPr lang="en-US" sz="3200" i="1" dirty="0" err="1" smtClean="0">
                <a:solidFill>
                  <a:schemeClr val="bg1"/>
                </a:solidFill>
                <a:latin typeface="Agency FB" pitchFamily="34" charset="0"/>
              </a:rPr>
              <a:t>Kebun</a:t>
            </a:r>
            <a:r>
              <a:rPr lang="en-US" sz="3200" i="1" dirty="0" smtClean="0">
                <a:solidFill>
                  <a:schemeClr val="bg1"/>
                </a:solidFill>
                <a:latin typeface="Agency FB" pitchFamily="34" charset="0"/>
              </a:rPr>
              <a:t> </a:t>
            </a:r>
            <a:r>
              <a:rPr lang="en-US" sz="3200" i="1" dirty="0" err="1" smtClean="0">
                <a:solidFill>
                  <a:schemeClr val="bg1"/>
                </a:solidFill>
                <a:latin typeface="Agency FB" pitchFamily="34" charset="0"/>
              </a:rPr>
              <a:t>Bunga</a:t>
            </a:r>
            <a:r>
              <a:rPr lang="en-US" sz="3200" i="1" dirty="0" smtClean="0">
                <a:solidFill>
                  <a:schemeClr val="bg1"/>
                </a:solidFill>
                <a:latin typeface="Agency FB" pitchFamily="34" charset="0"/>
              </a:rPr>
              <a:t>, </a:t>
            </a:r>
            <a:r>
              <a:rPr lang="en-US" sz="3200" i="1" dirty="0" err="1" smtClean="0">
                <a:solidFill>
                  <a:schemeClr val="bg1"/>
                </a:solidFill>
                <a:latin typeface="Agency FB" pitchFamily="34" charset="0"/>
              </a:rPr>
              <a:t>Tapi</a:t>
            </a:r>
            <a:r>
              <a:rPr lang="en-US" sz="3200" i="1" dirty="0" smtClean="0">
                <a:solidFill>
                  <a:schemeClr val="bg1"/>
                </a:solidFill>
                <a:latin typeface="Agency FB" pitchFamily="34" charset="0"/>
              </a:rPr>
              <a:t> </a:t>
            </a:r>
            <a:r>
              <a:rPr lang="en-US" sz="3200" i="1" dirty="0" err="1" smtClean="0">
                <a:solidFill>
                  <a:schemeClr val="bg1"/>
                </a:solidFill>
                <a:latin typeface="Agency FB" pitchFamily="34" charset="0"/>
              </a:rPr>
              <a:t>Dia</a:t>
            </a:r>
            <a:r>
              <a:rPr lang="en-US" sz="3200" i="1" dirty="0" smtClean="0">
                <a:solidFill>
                  <a:schemeClr val="bg1"/>
                </a:solidFill>
                <a:latin typeface="Agency FB" pitchFamily="34" charset="0"/>
              </a:rPr>
              <a:t> </a:t>
            </a:r>
            <a:r>
              <a:rPr lang="en-US" sz="3200" i="1" dirty="0" err="1" smtClean="0">
                <a:solidFill>
                  <a:schemeClr val="bg1"/>
                </a:solidFill>
                <a:latin typeface="Agency FB" pitchFamily="34" charset="0"/>
              </a:rPr>
              <a:t>Tidak</a:t>
            </a:r>
            <a:r>
              <a:rPr lang="en-US" sz="3200" i="1" dirty="0" smtClean="0">
                <a:solidFill>
                  <a:schemeClr val="bg1"/>
                </a:solidFill>
                <a:latin typeface="Agency FB" pitchFamily="34" charset="0"/>
              </a:rPr>
              <a:t> </a:t>
            </a:r>
            <a:r>
              <a:rPr lang="en-US" sz="3200" i="1" dirty="0" err="1" smtClean="0">
                <a:solidFill>
                  <a:schemeClr val="bg1"/>
                </a:solidFill>
                <a:latin typeface="Agency FB" pitchFamily="34" charset="0"/>
              </a:rPr>
              <a:t>Bisa</a:t>
            </a:r>
            <a:r>
              <a:rPr lang="en-US" sz="3200" i="1" dirty="0" smtClean="0">
                <a:solidFill>
                  <a:schemeClr val="bg1"/>
                </a:solidFill>
                <a:latin typeface="Agency FB" pitchFamily="34" charset="0"/>
              </a:rPr>
              <a:t> </a:t>
            </a:r>
            <a:r>
              <a:rPr lang="en-US" sz="3200" i="1" dirty="0" err="1" smtClean="0">
                <a:solidFill>
                  <a:schemeClr val="bg1"/>
                </a:solidFill>
                <a:latin typeface="Agency FB" pitchFamily="34" charset="0"/>
              </a:rPr>
              <a:t>Mencegah</a:t>
            </a:r>
            <a:r>
              <a:rPr lang="en-US" sz="3200" i="1" dirty="0" smtClean="0">
                <a:solidFill>
                  <a:schemeClr val="bg1"/>
                </a:solidFill>
                <a:latin typeface="Agency FB" pitchFamily="34" charset="0"/>
              </a:rPr>
              <a:t> </a:t>
            </a:r>
            <a:r>
              <a:rPr lang="en-US" sz="3200" i="1" dirty="0" err="1" smtClean="0">
                <a:solidFill>
                  <a:schemeClr val="bg1"/>
                </a:solidFill>
                <a:latin typeface="Agency FB" pitchFamily="34" charset="0"/>
              </a:rPr>
              <a:t>Tibahnya</a:t>
            </a:r>
            <a:r>
              <a:rPr lang="en-US" sz="3200" i="1" dirty="0" smtClean="0">
                <a:solidFill>
                  <a:schemeClr val="bg1"/>
                </a:solidFill>
                <a:latin typeface="Agency FB" pitchFamily="34" charset="0"/>
              </a:rPr>
              <a:t> </a:t>
            </a:r>
            <a:r>
              <a:rPr lang="en-US" sz="3200" i="1" dirty="0" err="1" smtClean="0">
                <a:solidFill>
                  <a:schemeClr val="bg1"/>
                </a:solidFill>
                <a:latin typeface="Agency FB" pitchFamily="34" charset="0"/>
              </a:rPr>
              <a:t>Musim</a:t>
            </a:r>
            <a:r>
              <a:rPr lang="en-US" sz="3200" i="1" dirty="0" smtClean="0">
                <a:solidFill>
                  <a:schemeClr val="bg1"/>
                </a:solidFill>
                <a:latin typeface="Agency FB" pitchFamily="34" charset="0"/>
              </a:rPr>
              <a:t> Semi.</a:t>
            </a:r>
          </a:p>
          <a:p>
            <a:endParaRPr lang="en-US" sz="3200" dirty="0" smtClean="0">
              <a:solidFill>
                <a:schemeClr val="bg1"/>
              </a:solidFill>
              <a:latin typeface="Agency FB" pitchFamily="34" charset="0"/>
            </a:endParaRPr>
          </a:p>
          <a:p>
            <a:r>
              <a:rPr lang="en-US" sz="2400" dirty="0" smtClean="0">
                <a:solidFill>
                  <a:schemeClr val="bg1"/>
                </a:solidFill>
                <a:latin typeface="Agency FB" pitchFamily="34" charset="0"/>
              </a:rPr>
              <a:t>-Rocky Gerung</a:t>
            </a:r>
            <a:endParaRPr lang="en-US" sz="2400" dirty="0">
              <a:solidFill>
                <a:schemeClr val="bg1"/>
              </a:solidFill>
              <a:latin typeface="Agency FB" pitchFamily="34" charset="0"/>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804D2C"/>
        </a:solidFill>
        <a:effectLst/>
      </p:bgPr>
    </p:bg>
    <p:spTree>
      <p:nvGrpSpPr>
        <p:cNvPr id="1" name=""/>
        <p:cNvGrpSpPr/>
        <p:nvPr/>
      </p:nvGrpSpPr>
      <p:grpSpPr>
        <a:xfrm>
          <a:off x="0" y="0"/>
          <a:ext cx="0" cy="0"/>
          <a:chOff x="0" y="0"/>
          <a:chExt cx="0" cy="0"/>
        </a:xfrm>
      </p:grpSpPr>
      <p:sp>
        <p:nvSpPr>
          <p:cNvPr id="2" name="AutoShape 2"/>
          <p:cNvSpPr/>
          <p:nvPr/>
        </p:nvSpPr>
        <p:spPr>
          <a:xfrm>
            <a:off x="1529375" y="8515642"/>
            <a:ext cx="17690400" cy="42685"/>
          </a:xfrm>
          <a:prstGeom prst="line">
            <a:avLst/>
          </a:prstGeom>
          <a:ln w="38100" cap="flat">
            <a:solidFill>
              <a:srgbClr val="EADDCA"/>
            </a:solidFill>
            <a:prstDash val="solid"/>
            <a:headEnd type="none" w="sm" len="sm"/>
            <a:tailEnd type="none" w="sm" len="sm"/>
          </a:ln>
        </p:spPr>
      </p:sp>
      <p:sp>
        <p:nvSpPr>
          <p:cNvPr id="3" name="AutoShape 3"/>
          <p:cNvSpPr/>
          <p:nvPr/>
        </p:nvSpPr>
        <p:spPr>
          <a:xfrm flipV="1">
            <a:off x="16275453" y="-5313442"/>
            <a:ext cx="0" cy="17120890"/>
          </a:xfrm>
          <a:prstGeom prst="line">
            <a:avLst/>
          </a:prstGeom>
          <a:ln w="38100" cap="flat">
            <a:solidFill>
              <a:srgbClr val="EADDCA"/>
            </a:solidFill>
            <a:prstDash val="solid"/>
            <a:headEnd type="none" w="sm" len="sm"/>
            <a:tailEnd type="none" w="sm" len="sm"/>
          </a:ln>
        </p:spPr>
      </p:sp>
      <p:sp>
        <p:nvSpPr>
          <p:cNvPr id="4" name="Freeform 4"/>
          <p:cNvSpPr/>
          <p:nvPr/>
        </p:nvSpPr>
        <p:spPr>
          <a:xfrm>
            <a:off x="15668905" y="538895"/>
            <a:ext cx="1251197" cy="1251197"/>
          </a:xfrm>
          <a:custGeom>
            <a:avLst/>
            <a:gdLst/>
            <a:ahLst/>
            <a:cxnLst/>
            <a:rect l="l" t="t" r="r" b="b"/>
            <a:pathLst>
              <a:path w="1251197" h="1251197">
                <a:moveTo>
                  <a:pt x="0" y="0"/>
                </a:moveTo>
                <a:lnTo>
                  <a:pt x="1251197" y="0"/>
                </a:lnTo>
                <a:lnTo>
                  <a:pt x="1251197" y="1251197"/>
                </a:lnTo>
                <a:lnTo>
                  <a:pt x="0" y="1251197"/>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5" name="Freeform 5"/>
          <p:cNvSpPr/>
          <p:nvPr/>
        </p:nvSpPr>
        <p:spPr>
          <a:xfrm>
            <a:off x="-267053" y="4921104"/>
            <a:ext cx="5216125" cy="6154720"/>
          </a:xfrm>
          <a:custGeom>
            <a:avLst/>
            <a:gdLst/>
            <a:ahLst/>
            <a:cxnLst/>
            <a:rect l="l" t="t" r="r" b="b"/>
            <a:pathLst>
              <a:path w="5216125" h="6154720">
                <a:moveTo>
                  <a:pt x="0" y="0"/>
                </a:moveTo>
                <a:lnTo>
                  <a:pt x="5216126" y="0"/>
                </a:lnTo>
                <a:lnTo>
                  <a:pt x="5216126" y="6154720"/>
                </a:lnTo>
                <a:lnTo>
                  <a:pt x="0" y="6154720"/>
                </a:lnTo>
                <a:lnTo>
                  <a:pt x="0" y="0"/>
                </a:lnTo>
                <a:close/>
              </a:path>
            </a:pathLst>
          </a:custGeom>
          <a:blipFill>
            <a:blip r:embed="rId4"/>
            <a:stretch>
              <a:fillRect/>
            </a:stretch>
          </a:blipFill>
        </p:spPr>
      </p:sp>
      <p:sp>
        <p:nvSpPr>
          <p:cNvPr id="6" name="Freeform 6"/>
          <p:cNvSpPr/>
          <p:nvPr/>
        </p:nvSpPr>
        <p:spPr>
          <a:xfrm>
            <a:off x="2926269" y="1485900"/>
            <a:ext cx="4693731" cy="3114931"/>
          </a:xfrm>
          <a:custGeom>
            <a:avLst/>
            <a:gdLst/>
            <a:ahLst/>
            <a:cxnLst/>
            <a:rect l="l" t="t" r="r" b="b"/>
            <a:pathLst>
              <a:path w="4693731" h="3114931">
                <a:moveTo>
                  <a:pt x="0" y="0"/>
                </a:moveTo>
                <a:lnTo>
                  <a:pt x="4693731" y="0"/>
                </a:lnTo>
                <a:lnTo>
                  <a:pt x="4693731" y="3114931"/>
                </a:lnTo>
                <a:lnTo>
                  <a:pt x="0" y="3114931"/>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7" name="TextBox 7"/>
          <p:cNvSpPr txBox="1"/>
          <p:nvPr/>
        </p:nvSpPr>
        <p:spPr>
          <a:xfrm>
            <a:off x="2362200" y="4636722"/>
            <a:ext cx="12827675" cy="3635611"/>
          </a:xfrm>
          <a:prstGeom prst="rect">
            <a:avLst/>
          </a:prstGeom>
        </p:spPr>
        <p:txBody>
          <a:bodyPr wrap="square" lIns="0" tIns="0" rIns="0" bIns="0" rtlCol="0" anchor="ctr">
            <a:spAutoFit/>
          </a:bodyPr>
          <a:lstStyle/>
          <a:p>
            <a:pPr algn="ctr">
              <a:lnSpc>
                <a:spcPct val="150000"/>
              </a:lnSpc>
            </a:pPr>
            <a:r>
              <a:rPr lang="id-ID" sz="5400" b="1" dirty="0">
                <a:solidFill>
                  <a:srgbClr val="FFFFFF"/>
                </a:solidFill>
                <a:latin typeface="Lucida Calligraphy" pitchFamily="66" charset="0"/>
              </a:rPr>
              <a:t>AI MENJADI PISAU BERMATA DUA INTUK KEAMANAN KOMPUTER</a:t>
            </a:r>
            <a:endParaRPr lang="en-US" sz="5400" b="1" dirty="0">
              <a:solidFill>
                <a:srgbClr val="FFFFFF"/>
              </a:solidFill>
              <a:latin typeface="Lucida Calligraphy" pitchFamily="66" charset="0"/>
            </a:endParaRPr>
          </a:p>
        </p:txBody>
      </p:sp>
      <p:sp>
        <p:nvSpPr>
          <p:cNvPr id="8" name="Freeform 8"/>
          <p:cNvSpPr/>
          <p:nvPr/>
        </p:nvSpPr>
        <p:spPr>
          <a:xfrm>
            <a:off x="12772944" y="2933700"/>
            <a:ext cx="1464374" cy="1352549"/>
          </a:xfrm>
          <a:custGeom>
            <a:avLst/>
            <a:gdLst/>
            <a:ahLst/>
            <a:cxnLst/>
            <a:rect l="l" t="t" r="r" b="b"/>
            <a:pathLst>
              <a:path w="1464374" h="1352549">
                <a:moveTo>
                  <a:pt x="0" y="0"/>
                </a:moveTo>
                <a:lnTo>
                  <a:pt x="1464374" y="0"/>
                </a:lnTo>
                <a:lnTo>
                  <a:pt x="1464374" y="1352549"/>
                </a:lnTo>
                <a:lnTo>
                  <a:pt x="0" y="1352549"/>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p:spPr>
      </p:sp>
      <p:sp>
        <p:nvSpPr>
          <p:cNvPr id="9" name="Freeform 9"/>
          <p:cNvSpPr/>
          <p:nvPr/>
        </p:nvSpPr>
        <p:spPr>
          <a:xfrm>
            <a:off x="14991132" y="4628990"/>
            <a:ext cx="4228689" cy="6738947"/>
          </a:xfrm>
          <a:custGeom>
            <a:avLst/>
            <a:gdLst/>
            <a:ahLst/>
            <a:cxnLst/>
            <a:rect l="l" t="t" r="r" b="b"/>
            <a:pathLst>
              <a:path w="4228689" h="6738947">
                <a:moveTo>
                  <a:pt x="0" y="0"/>
                </a:moveTo>
                <a:lnTo>
                  <a:pt x="4228689" y="0"/>
                </a:lnTo>
                <a:lnTo>
                  <a:pt x="4228689" y="6738947"/>
                </a:lnTo>
                <a:lnTo>
                  <a:pt x="0" y="6738947"/>
                </a:lnTo>
                <a:lnTo>
                  <a:pt x="0" y="0"/>
                </a:lnTo>
                <a:close/>
              </a:path>
            </a:pathLst>
          </a:custGeom>
          <a:blipFill>
            <a:blip r:embed="rId9"/>
            <a:stretch>
              <a:fillRect/>
            </a:stretch>
          </a:blipFill>
        </p:spPr>
      </p:sp>
      <p:sp>
        <p:nvSpPr>
          <p:cNvPr id="10" name="Freeform 10"/>
          <p:cNvSpPr/>
          <p:nvPr/>
        </p:nvSpPr>
        <p:spPr>
          <a:xfrm>
            <a:off x="-427834" y="-867796"/>
            <a:ext cx="2963187" cy="2657889"/>
          </a:xfrm>
          <a:custGeom>
            <a:avLst/>
            <a:gdLst/>
            <a:ahLst/>
            <a:cxnLst/>
            <a:rect l="l" t="t" r="r" b="b"/>
            <a:pathLst>
              <a:path w="2963187" h="2657889">
                <a:moveTo>
                  <a:pt x="0" y="0"/>
                </a:moveTo>
                <a:lnTo>
                  <a:pt x="2963186" y="0"/>
                </a:lnTo>
                <a:lnTo>
                  <a:pt x="2963186" y="2657888"/>
                </a:lnTo>
                <a:lnTo>
                  <a:pt x="0" y="2657888"/>
                </a:lnTo>
                <a:lnTo>
                  <a:pt x="0" y="0"/>
                </a:lnTo>
                <a:close/>
              </a:path>
            </a:pathLst>
          </a:custGeom>
          <a:blipFill>
            <a:blip r:embed="rId10">
              <a:extLst>
                <a:ext uri="{96DAC541-7B7A-43D3-8B79-37D633B846F1}">
                  <asvg:svgBlip xmlns:asvg="http://schemas.microsoft.com/office/drawing/2016/SVG/main" xmlns="" r:embed="rId11"/>
                </a:ext>
              </a:extLst>
            </a:blip>
            <a:stretch>
              <a:fillRect/>
            </a:stretch>
          </a:blipFill>
        </p:spPr>
      </p:sp>
      <p:sp>
        <p:nvSpPr>
          <p:cNvPr id="11" name="Freeform 11"/>
          <p:cNvSpPr/>
          <p:nvPr/>
        </p:nvSpPr>
        <p:spPr>
          <a:xfrm>
            <a:off x="13092596" y="8577377"/>
            <a:ext cx="3534196" cy="3170067"/>
          </a:xfrm>
          <a:custGeom>
            <a:avLst/>
            <a:gdLst/>
            <a:ahLst/>
            <a:cxnLst/>
            <a:rect l="l" t="t" r="r" b="b"/>
            <a:pathLst>
              <a:path w="3534196" h="3170067">
                <a:moveTo>
                  <a:pt x="0" y="0"/>
                </a:moveTo>
                <a:lnTo>
                  <a:pt x="3534196" y="0"/>
                </a:lnTo>
                <a:lnTo>
                  <a:pt x="3534196" y="3170067"/>
                </a:lnTo>
                <a:lnTo>
                  <a:pt x="0" y="3170067"/>
                </a:lnTo>
                <a:lnTo>
                  <a:pt x="0" y="0"/>
                </a:lnTo>
                <a:close/>
              </a:path>
            </a:pathLst>
          </a:custGeom>
          <a:blipFill>
            <a:blip r:embed="rId10">
              <a:extLst>
                <a:ext uri="{96DAC541-7B7A-43D3-8B79-37D633B846F1}">
                  <asvg:svgBlip xmlns:asvg="http://schemas.microsoft.com/office/drawing/2016/SVG/main" xmlns="" r:embed="rId11"/>
                </a:ext>
              </a:extLst>
            </a:blip>
            <a:stretch>
              <a:fillRect/>
            </a:stretch>
          </a:blipFill>
        </p:spPr>
      </p:sp>
      <p:sp>
        <p:nvSpPr>
          <p:cNvPr id="12" name="Freeform 12"/>
          <p:cNvSpPr/>
          <p:nvPr/>
        </p:nvSpPr>
        <p:spPr>
          <a:xfrm>
            <a:off x="1272429" y="6008705"/>
            <a:ext cx="2686038" cy="4545603"/>
          </a:xfrm>
          <a:custGeom>
            <a:avLst/>
            <a:gdLst/>
            <a:ahLst/>
            <a:cxnLst/>
            <a:rect l="l" t="t" r="r" b="b"/>
            <a:pathLst>
              <a:path w="2686038" h="4545603">
                <a:moveTo>
                  <a:pt x="0" y="0"/>
                </a:moveTo>
                <a:lnTo>
                  <a:pt x="2686038" y="0"/>
                </a:lnTo>
                <a:lnTo>
                  <a:pt x="2686038" y="4545603"/>
                </a:lnTo>
                <a:lnTo>
                  <a:pt x="0" y="4545603"/>
                </a:lnTo>
                <a:lnTo>
                  <a:pt x="0" y="0"/>
                </a:lnTo>
                <a:close/>
              </a:path>
            </a:pathLst>
          </a:custGeom>
          <a:blipFill>
            <a:blip r:embed="rId12">
              <a:extLst>
                <a:ext uri="{96DAC541-7B7A-43D3-8B79-37D633B846F1}">
                  <asvg:svgBlip xmlns:asvg="http://schemas.microsoft.com/office/drawing/2016/SVG/main" xmlns="" r:embed="rId13"/>
                </a:ext>
              </a:extLst>
            </a:blip>
            <a:stretch>
              <a:fillRect/>
            </a:stretch>
          </a:blipFill>
        </p:spPr>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ADDCA"/>
        </a:solidFill>
        <a:effectLst/>
      </p:bgPr>
    </p:bg>
    <p:spTree>
      <p:nvGrpSpPr>
        <p:cNvPr id="1" name=""/>
        <p:cNvGrpSpPr/>
        <p:nvPr/>
      </p:nvGrpSpPr>
      <p:grpSpPr>
        <a:xfrm>
          <a:off x="0" y="0"/>
          <a:ext cx="0" cy="0"/>
          <a:chOff x="0" y="0"/>
          <a:chExt cx="0" cy="0"/>
        </a:xfrm>
      </p:grpSpPr>
      <p:sp>
        <p:nvSpPr>
          <p:cNvPr id="2" name="Freeform 2"/>
          <p:cNvSpPr/>
          <p:nvPr/>
        </p:nvSpPr>
        <p:spPr>
          <a:xfrm rot="-2621754">
            <a:off x="-639682" y="6309629"/>
            <a:ext cx="4127153" cy="4892099"/>
          </a:xfrm>
          <a:custGeom>
            <a:avLst/>
            <a:gdLst/>
            <a:ahLst/>
            <a:cxnLst/>
            <a:rect l="l" t="t" r="r" b="b"/>
            <a:pathLst>
              <a:path w="4127153" h="4892099">
                <a:moveTo>
                  <a:pt x="0" y="0"/>
                </a:moveTo>
                <a:lnTo>
                  <a:pt x="4127153" y="0"/>
                </a:lnTo>
                <a:lnTo>
                  <a:pt x="4127153" y="4892100"/>
                </a:lnTo>
                <a:lnTo>
                  <a:pt x="0" y="4892100"/>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rot="-1394688">
            <a:off x="16694244" y="-454257"/>
            <a:ext cx="2334214" cy="4114800"/>
          </a:xfrm>
          <a:custGeom>
            <a:avLst/>
            <a:gdLst/>
            <a:ahLst/>
            <a:cxnLst/>
            <a:rect l="l" t="t" r="r" b="b"/>
            <a:pathLst>
              <a:path w="2334214" h="4114800">
                <a:moveTo>
                  <a:pt x="0" y="0"/>
                </a:moveTo>
                <a:lnTo>
                  <a:pt x="2334214" y="0"/>
                </a:lnTo>
                <a:lnTo>
                  <a:pt x="2334214" y="4114800"/>
                </a:lnTo>
                <a:lnTo>
                  <a:pt x="0" y="4114800"/>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4" name="Freeform 4"/>
          <p:cNvSpPr/>
          <p:nvPr/>
        </p:nvSpPr>
        <p:spPr>
          <a:xfrm>
            <a:off x="-404906" y="-214470"/>
            <a:ext cx="3657600" cy="1882001"/>
          </a:xfrm>
          <a:custGeom>
            <a:avLst/>
            <a:gdLst/>
            <a:ahLst/>
            <a:cxnLst/>
            <a:rect l="l" t="t" r="r" b="b"/>
            <a:pathLst>
              <a:path w="3657600" h="1882001">
                <a:moveTo>
                  <a:pt x="0" y="0"/>
                </a:moveTo>
                <a:lnTo>
                  <a:pt x="3657600" y="0"/>
                </a:lnTo>
                <a:lnTo>
                  <a:pt x="3657600" y="1882001"/>
                </a:lnTo>
                <a:lnTo>
                  <a:pt x="0" y="1882001"/>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5" name="TextBox 5"/>
          <p:cNvSpPr txBox="1"/>
          <p:nvPr/>
        </p:nvSpPr>
        <p:spPr>
          <a:xfrm>
            <a:off x="2514600" y="3390900"/>
            <a:ext cx="14782800" cy="5055358"/>
          </a:xfrm>
          <a:prstGeom prst="rect">
            <a:avLst/>
          </a:prstGeom>
        </p:spPr>
        <p:txBody>
          <a:bodyPr wrap="square" lIns="0" tIns="0" rIns="0" bIns="0" rtlCol="0" anchor="t">
            <a:spAutoFit/>
          </a:bodyPr>
          <a:lstStyle/>
          <a:p>
            <a:pPr algn="l" fontAlgn="base"/>
            <a:r>
              <a:rPr lang="id-ID" sz="3200" b="0" i="0" dirty="0">
                <a:solidFill>
                  <a:srgbClr val="9B6543"/>
                </a:solidFill>
                <a:effectLst/>
                <a:latin typeface="Open Sauce" panose="020B0604020202020204" charset="0"/>
              </a:rPr>
              <a:t>AI, atau kecerdasan buatan, merujuk pada kemampuan mesin untuk meniru fungsi kognitif manusia seperti belajar dan pemecahan masalah.</a:t>
            </a:r>
          </a:p>
          <a:p>
            <a:pPr algn="l" fontAlgn="base"/>
            <a:r>
              <a:rPr lang="id-ID" sz="3200" b="0" i="0" dirty="0">
                <a:solidFill>
                  <a:srgbClr val="9B6543"/>
                </a:solidFill>
                <a:effectLst/>
                <a:latin typeface="Open Sauce" panose="020B0604020202020204" charset="0"/>
              </a:rPr>
              <a:t>Dalam konteks keamanan digital, AI dapat digunakan untuk mendeteksi, menganalisis, dan merespons ancaman siber secara real-</a:t>
            </a:r>
            <a:r>
              <a:rPr lang="id-ID" sz="3200" b="0" i="0" dirty="0" err="1">
                <a:solidFill>
                  <a:srgbClr val="9B6543"/>
                </a:solidFill>
                <a:effectLst/>
                <a:latin typeface="Open Sauce" panose="020B0604020202020204" charset="0"/>
              </a:rPr>
              <a:t>time</a:t>
            </a:r>
            <a:r>
              <a:rPr lang="id-ID" sz="3200" b="0" i="0" dirty="0">
                <a:solidFill>
                  <a:srgbClr val="9B6543"/>
                </a:solidFill>
                <a:effectLst/>
                <a:latin typeface="Open Sauce" panose="020B0604020202020204" charset="0"/>
              </a:rPr>
              <a:t>.</a:t>
            </a:r>
          </a:p>
          <a:p>
            <a:pPr algn="l" fontAlgn="base"/>
            <a:r>
              <a:rPr lang="id-ID" sz="3200" b="0" i="0" dirty="0">
                <a:solidFill>
                  <a:srgbClr val="9B6543"/>
                </a:solidFill>
                <a:effectLst/>
                <a:latin typeface="Open Sauce" panose="020B0604020202020204" charset="0"/>
              </a:rPr>
              <a:t>AI bekerja dengan menganalisis data dalam jumlah besar dan mengidentifikasi pola yang mungkin menunjukkan aktivitas mencurigakan atau serangan siber. Dengan algoritma pembelajaran mesin, AI dapat terus belajar dan beradaptasi terhadap ancaman baru, membuatnya lebih efektif dalam melindungi sistem dari serangan yang semakin kompleks.</a:t>
            </a:r>
          </a:p>
          <a:p>
            <a:pPr algn="l">
              <a:lnSpc>
                <a:spcPts val="5494"/>
              </a:lnSpc>
            </a:pPr>
            <a:endParaRPr lang="en-US" sz="3200" dirty="0">
              <a:solidFill>
                <a:srgbClr val="9B6543"/>
              </a:solidFill>
              <a:latin typeface="Open Sauce" panose="020B0604020202020204" charset="0"/>
            </a:endParaRPr>
          </a:p>
        </p:txBody>
      </p:sp>
      <p:sp>
        <p:nvSpPr>
          <p:cNvPr id="6" name="TextBox 6"/>
          <p:cNvSpPr txBox="1"/>
          <p:nvPr/>
        </p:nvSpPr>
        <p:spPr>
          <a:xfrm>
            <a:off x="1219200" y="1714500"/>
            <a:ext cx="15695265" cy="1269578"/>
          </a:xfrm>
          <a:prstGeom prst="rect">
            <a:avLst/>
          </a:prstGeom>
        </p:spPr>
        <p:txBody>
          <a:bodyPr wrap="square" lIns="0" tIns="0" rIns="0" bIns="0" rtlCol="0" anchor="t">
            <a:spAutoFit/>
          </a:bodyPr>
          <a:lstStyle/>
          <a:p>
            <a:pPr algn="ctr">
              <a:lnSpc>
                <a:spcPts val="10040"/>
              </a:lnSpc>
            </a:pPr>
            <a:r>
              <a:rPr lang="id-ID" sz="7200" dirty="0">
                <a:solidFill>
                  <a:srgbClr val="9B6543"/>
                </a:solidFill>
                <a:latin typeface="Lucida Calligraphy" pitchFamily="66" charset="0"/>
              </a:rPr>
              <a:t>APA ITU AI?</a:t>
            </a:r>
            <a:endParaRPr lang="en-US" sz="7200" dirty="0">
              <a:solidFill>
                <a:srgbClr val="9B6543"/>
              </a:solidFill>
              <a:latin typeface="Lucida Calligraphy" pitchFamily="66" charset="0"/>
            </a:endParaRPr>
          </a:p>
        </p:txBody>
      </p:sp>
      <p:sp>
        <p:nvSpPr>
          <p:cNvPr id="7" name="Freeform 7"/>
          <p:cNvSpPr/>
          <p:nvPr/>
        </p:nvSpPr>
        <p:spPr>
          <a:xfrm>
            <a:off x="15430500" y="8541646"/>
            <a:ext cx="3657600" cy="1882001"/>
          </a:xfrm>
          <a:custGeom>
            <a:avLst/>
            <a:gdLst/>
            <a:ahLst/>
            <a:cxnLst/>
            <a:rect l="l" t="t" r="r" b="b"/>
            <a:pathLst>
              <a:path w="3657600" h="1882001">
                <a:moveTo>
                  <a:pt x="0" y="0"/>
                </a:moveTo>
                <a:lnTo>
                  <a:pt x="3657600" y="0"/>
                </a:lnTo>
                <a:lnTo>
                  <a:pt x="3657600" y="1882001"/>
                </a:lnTo>
                <a:lnTo>
                  <a:pt x="0" y="1882001"/>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ADDCA"/>
        </a:solidFill>
        <a:effectLst/>
      </p:bgPr>
    </p:bg>
    <p:spTree>
      <p:nvGrpSpPr>
        <p:cNvPr id="1" name=""/>
        <p:cNvGrpSpPr/>
        <p:nvPr/>
      </p:nvGrpSpPr>
      <p:grpSpPr>
        <a:xfrm>
          <a:off x="0" y="0"/>
          <a:ext cx="0" cy="0"/>
          <a:chOff x="0" y="0"/>
          <a:chExt cx="0" cy="0"/>
        </a:xfrm>
      </p:grpSpPr>
      <p:sp>
        <p:nvSpPr>
          <p:cNvPr id="2" name="AutoShape 2"/>
          <p:cNvSpPr/>
          <p:nvPr/>
        </p:nvSpPr>
        <p:spPr>
          <a:xfrm>
            <a:off x="-1434042" y="8463432"/>
            <a:ext cx="17690400" cy="42685"/>
          </a:xfrm>
          <a:prstGeom prst="line">
            <a:avLst/>
          </a:prstGeom>
          <a:ln w="38100" cap="flat">
            <a:solidFill>
              <a:srgbClr val="9B6543"/>
            </a:solidFill>
            <a:prstDash val="solid"/>
            <a:headEnd type="none" w="sm" len="sm"/>
            <a:tailEnd type="none" w="sm" len="sm"/>
          </a:ln>
        </p:spPr>
      </p:sp>
      <p:sp>
        <p:nvSpPr>
          <p:cNvPr id="3" name="AutoShape 3"/>
          <p:cNvSpPr/>
          <p:nvPr/>
        </p:nvSpPr>
        <p:spPr>
          <a:xfrm flipV="1">
            <a:off x="2147049" y="-5105346"/>
            <a:ext cx="0" cy="17120890"/>
          </a:xfrm>
          <a:prstGeom prst="line">
            <a:avLst/>
          </a:prstGeom>
          <a:ln w="38100" cap="flat">
            <a:solidFill>
              <a:srgbClr val="9B6543"/>
            </a:solidFill>
            <a:prstDash val="solid"/>
            <a:headEnd type="none" w="sm" len="sm"/>
            <a:tailEnd type="none" w="sm" len="sm"/>
          </a:ln>
        </p:spPr>
      </p:sp>
      <p:sp>
        <p:nvSpPr>
          <p:cNvPr id="4" name="TextBox 4"/>
          <p:cNvSpPr txBox="1"/>
          <p:nvPr/>
        </p:nvSpPr>
        <p:spPr>
          <a:xfrm>
            <a:off x="2971800" y="3086100"/>
            <a:ext cx="12268200" cy="3090911"/>
          </a:xfrm>
          <a:prstGeom prst="rect">
            <a:avLst/>
          </a:prstGeom>
        </p:spPr>
        <p:txBody>
          <a:bodyPr wrap="square" lIns="0" tIns="0" rIns="0" bIns="0" rtlCol="0" anchor="t">
            <a:spAutoFit/>
          </a:bodyPr>
          <a:lstStyle/>
          <a:p>
            <a:pPr algn="l">
              <a:lnSpc>
                <a:spcPts val="4944"/>
              </a:lnSpc>
            </a:pPr>
            <a:r>
              <a:rPr lang="id-ID" sz="3600" b="0" i="0" dirty="0">
                <a:solidFill>
                  <a:srgbClr val="9B6543"/>
                </a:solidFill>
                <a:effectLst/>
                <a:latin typeface="Open Sauce" panose="020B0604020202020204" charset="0"/>
              </a:rPr>
              <a:t>Perusahaan keamanan siber kini semakin mengandalkan kecerdasan buatan (AI) untuk meningkatkan deteksi </a:t>
            </a:r>
            <a:r>
              <a:rPr lang="id-ID" sz="3600" b="0" i="0" dirty="0" err="1">
                <a:solidFill>
                  <a:srgbClr val="9B6543"/>
                </a:solidFill>
                <a:effectLst/>
                <a:latin typeface="Open Sauce" panose="020B0604020202020204" charset="0"/>
              </a:rPr>
              <a:t>malware</a:t>
            </a:r>
            <a:r>
              <a:rPr lang="id-ID" sz="3600" b="0" i="0" dirty="0">
                <a:solidFill>
                  <a:srgbClr val="9B6543"/>
                </a:solidFill>
                <a:effectLst/>
                <a:latin typeface="Open Sauce" panose="020B0604020202020204" charset="0"/>
              </a:rPr>
              <a:t> dan kebocoran. Namun, di saat yang sama, para peretas juga memanfaatkan AI untuk mengembangkan metode serangan baru.</a:t>
            </a:r>
            <a:endParaRPr lang="en-US" sz="3531" dirty="0">
              <a:solidFill>
                <a:srgbClr val="9B6543"/>
              </a:solidFill>
              <a:latin typeface="Open Sauce" panose="020B0604020202020204" charset="0"/>
            </a:endParaRPr>
          </a:p>
        </p:txBody>
      </p:sp>
      <p:sp>
        <p:nvSpPr>
          <p:cNvPr id="5" name="Freeform 5"/>
          <p:cNvSpPr/>
          <p:nvPr/>
        </p:nvSpPr>
        <p:spPr>
          <a:xfrm>
            <a:off x="1472986" y="354637"/>
            <a:ext cx="1386226" cy="1386226"/>
          </a:xfrm>
          <a:custGeom>
            <a:avLst/>
            <a:gdLst/>
            <a:ahLst/>
            <a:cxnLst/>
            <a:rect l="l" t="t" r="r" b="b"/>
            <a:pathLst>
              <a:path w="1386226" h="1386226">
                <a:moveTo>
                  <a:pt x="0" y="0"/>
                </a:moveTo>
                <a:lnTo>
                  <a:pt x="1386226" y="0"/>
                </a:lnTo>
                <a:lnTo>
                  <a:pt x="1386226" y="1386226"/>
                </a:lnTo>
                <a:lnTo>
                  <a:pt x="0" y="1386226"/>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6" name="Freeform 6"/>
          <p:cNvSpPr/>
          <p:nvPr/>
        </p:nvSpPr>
        <p:spPr>
          <a:xfrm flipH="1">
            <a:off x="0" y="6386982"/>
            <a:ext cx="5700605" cy="4114800"/>
          </a:xfrm>
          <a:custGeom>
            <a:avLst/>
            <a:gdLst/>
            <a:ahLst/>
            <a:cxnLst/>
            <a:rect l="l" t="t" r="r" b="b"/>
            <a:pathLst>
              <a:path w="5700605" h="4114800">
                <a:moveTo>
                  <a:pt x="5700605" y="0"/>
                </a:moveTo>
                <a:lnTo>
                  <a:pt x="0" y="0"/>
                </a:lnTo>
                <a:lnTo>
                  <a:pt x="0" y="4114800"/>
                </a:lnTo>
                <a:lnTo>
                  <a:pt x="5700605" y="4114800"/>
                </a:lnTo>
                <a:lnTo>
                  <a:pt x="5700605"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7" name="Freeform 7"/>
          <p:cNvSpPr/>
          <p:nvPr/>
        </p:nvSpPr>
        <p:spPr>
          <a:xfrm>
            <a:off x="15388951" y="629086"/>
            <a:ext cx="3261914" cy="4114800"/>
          </a:xfrm>
          <a:custGeom>
            <a:avLst/>
            <a:gdLst/>
            <a:ahLst/>
            <a:cxnLst/>
            <a:rect l="l" t="t" r="r" b="b"/>
            <a:pathLst>
              <a:path w="3261914" h="4114800">
                <a:moveTo>
                  <a:pt x="0" y="0"/>
                </a:moveTo>
                <a:lnTo>
                  <a:pt x="3261914" y="0"/>
                </a:lnTo>
                <a:lnTo>
                  <a:pt x="3261914" y="4114800"/>
                </a:lnTo>
                <a:lnTo>
                  <a:pt x="0" y="4114800"/>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8" name="Freeform 8"/>
          <p:cNvSpPr/>
          <p:nvPr/>
        </p:nvSpPr>
        <p:spPr>
          <a:xfrm>
            <a:off x="12650714" y="5239872"/>
            <a:ext cx="6000151" cy="5407544"/>
          </a:xfrm>
          <a:custGeom>
            <a:avLst/>
            <a:gdLst/>
            <a:ahLst/>
            <a:cxnLst/>
            <a:rect l="l" t="t" r="r" b="b"/>
            <a:pathLst>
              <a:path w="6000151" h="5407544">
                <a:moveTo>
                  <a:pt x="0" y="0"/>
                </a:moveTo>
                <a:lnTo>
                  <a:pt x="6000151" y="0"/>
                </a:lnTo>
                <a:lnTo>
                  <a:pt x="6000151" y="5407543"/>
                </a:lnTo>
                <a:lnTo>
                  <a:pt x="0" y="5407543"/>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sp>
      <p:grpSp>
        <p:nvGrpSpPr>
          <p:cNvPr id="9" name="Group 9"/>
          <p:cNvGrpSpPr/>
          <p:nvPr/>
        </p:nvGrpSpPr>
        <p:grpSpPr>
          <a:xfrm>
            <a:off x="11658600" y="6743700"/>
            <a:ext cx="5246968" cy="5246370"/>
            <a:chOff x="0" y="0"/>
            <a:chExt cx="6350013" cy="6349289"/>
          </a:xfrm>
        </p:grpSpPr>
        <p:sp>
          <p:nvSpPr>
            <p:cNvPr id="10" name="Freeform 10"/>
            <p:cNvSpPr/>
            <p:nvPr/>
          </p:nvSpPr>
          <p:spPr>
            <a:xfrm>
              <a:off x="-95250" y="-95136"/>
              <a:ext cx="6540526" cy="6539573"/>
            </a:xfrm>
            <a:custGeom>
              <a:avLst/>
              <a:gdLst/>
              <a:ahLst/>
              <a:cxnLst/>
              <a:rect l="l" t="t" r="r" b="b"/>
              <a:pathLst>
                <a:path w="6540526" h="6539573">
                  <a:moveTo>
                    <a:pt x="5684545" y="1101865"/>
                  </a:moveTo>
                  <a:cubicBezTo>
                    <a:pt x="5560365" y="886829"/>
                    <a:pt x="5335181" y="766521"/>
                    <a:pt x="5103533" y="766356"/>
                  </a:cubicBezTo>
                  <a:lnTo>
                    <a:pt x="5103571" y="766318"/>
                  </a:lnTo>
                  <a:cubicBezTo>
                    <a:pt x="4871923" y="766115"/>
                    <a:pt x="4646701" y="645821"/>
                    <a:pt x="4522559" y="430810"/>
                  </a:cubicBezTo>
                  <a:cubicBezTo>
                    <a:pt x="4337317" y="109919"/>
                    <a:pt x="3927030" y="0"/>
                    <a:pt x="3606140" y="185281"/>
                  </a:cubicBezTo>
                  <a:lnTo>
                    <a:pt x="3606089" y="185319"/>
                  </a:lnTo>
                  <a:lnTo>
                    <a:pt x="3606089" y="185115"/>
                  </a:lnTo>
                  <a:cubicBezTo>
                    <a:pt x="3406788" y="299936"/>
                    <a:pt x="3153854" y="309029"/>
                    <a:pt x="2939771" y="187630"/>
                  </a:cubicBezTo>
                  <a:cubicBezTo>
                    <a:pt x="2836743" y="126902"/>
                    <a:pt x="2719296" y="94958"/>
                    <a:pt x="2599703" y="95136"/>
                  </a:cubicBezTo>
                  <a:cubicBezTo>
                    <a:pt x="2351405" y="95136"/>
                    <a:pt x="2134641" y="230048"/>
                    <a:pt x="2018614" y="430568"/>
                  </a:cubicBezTo>
                  <a:lnTo>
                    <a:pt x="2018614" y="430530"/>
                  </a:lnTo>
                  <a:cubicBezTo>
                    <a:pt x="1902625" y="631012"/>
                    <a:pt x="1685811" y="765925"/>
                    <a:pt x="1437551" y="765925"/>
                  </a:cubicBezTo>
                  <a:cubicBezTo>
                    <a:pt x="1067029" y="765925"/>
                    <a:pt x="766686" y="1066267"/>
                    <a:pt x="766686" y="1436789"/>
                  </a:cubicBezTo>
                  <a:lnTo>
                    <a:pt x="766686" y="1436866"/>
                  </a:lnTo>
                  <a:lnTo>
                    <a:pt x="766483" y="1436789"/>
                  </a:lnTo>
                  <a:cubicBezTo>
                    <a:pt x="766280" y="1666672"/>
                    <a:pt x="647802" y="1890154"/>
                    <a:pt x="435902" y="2014906"/>
                  </a:cubicBezTo>
                  <a:cubicBezTo>
                    <a:pt x="331646" y="2073744"/>
                    <a:pt x="245134" y="2159541"/>
                    <a:pt x="185433" y="2263305"/>
                  </a:cubicBezTo>
                  <a:cubicBezTo>
                    <a:pt x="61278" y="2478367"/>
                    <a:pt x="69723" y="2733523"/>
                    <a:pt x="185395" y="2934246"/>
                  </a:cubicBezTo>
                  <a:lnTo>
                    <a:pt x="185357" y="2934246"/>
                  </a:lnTo>
                  <a:cubicBezTo>
                    <a:pt x="300939" y="3134932"/>
                    <a:pt x="309385" y="3390113"/>
                    <a:pt x="185230" y="3605149"/>
                  </a:cubicBezTo>
                  <a:cubicBezTo>
                    <a:pt x="0" y="3926002"/>
                    <a:pt x="109906" y="4336288"/>
                    <a:pt x="430797" y="4521569"/>
                  </a:cubicBezTo>
                  <a:lnTo>
                    <a:pt x="430835" y="4521607"/>
                  </a:lnTo>
                  <a:lnTo>
                    <a:pt x="430708" y="4521696"/>
                  </a:lnTo>
                  <a:cubicBezTo>
                    <a:pt x="631228" y="4637634"/>
                    <a:pt x="766077" y="4854448"/>
                    <a:pt x="766077" y="5102746"/>
                  </a:cubicBezTo>
                  <a:cubicBezTo>
                    <a:pt x="766077" y="5473269"/>
                    <a:pt x="1066419" y="5773611"/>
                    <a:pt x="1436929" y="5773611"/>
                  </a:cubicBezTo>
                  <a:cubicBezTo>
                    <a:pt x="1685239" y="5773611"/>
                    <a:pt x="1901965" y="5908497"/>
                    <a:pt x="2018030" y="6109018"/>
                  </a:cubicBezTo>
                  <a:cubicBezTo>
                    <a:pt x="2134019" y="6309449"/>
                    <a:pt x="2350821" y="6444425"/>
                    <a:pt x="2599093" y="6444425"/>
                  </a:cubicBezTo>
                  <a:cubicBezTo>
                    <a:pt x="2718685" y="6444579"/>
                    <a:pt x="2836127" y="6412633"/>
                    <a:pt x="2939161" y="6351918"/>
                  </a:cubicBezTo>
                  <a:cubicBezTo>
                    <a:pt x="3153194" y="6230544"/>
                    <a:pt x="3406191" y="6239637"/>
                    <a:pt x="3605479" y="6354496"/>
                  </a:cubicBezTo>
                  <a:lnTo>
                    <a:pt x="3605479" y="6354255"/>
                  </a:lnTo>
                  <a:lnTo>
                    <a:pt x="3605518" y="6354331"/>
                  </a:lnTo>
                  <a:cubicBezTo>
                    <a:pt x="3926408" y="6539573"/>
                    <a:pt x="4336695" y="6429617"/>
                    <a:pt x="4521988" y="6108764"/>
                  </a:cubicBezTo>
                  <a:cubicBezTo>
                    <a:pt x="4646130" y="5893765"/>
                    <a:pt x="4871314" y="5773446"/>
                    <a:pt x="5102962" y="5773280"/>
                  </a:cubicBezTo>
                  <a:lnTo>
                    <a:pt x="5102911" y="5773192"/>
                  </a:lnTo>
                  <a:cubicBezTo>
                    <a:pt x="5334559" y="5773027"/>
                    <a:pt x="5559781" y="5652707"/>
                    <a:pt x="5683885" y="5437708"/>
                  </a:cubicBezTo>
                  <a:cubicBezTo>
                    <a:pt x="5745010" y="5331854"/>
                    <a:pt x="5774017" y="5216233"/>
                    <a:pt x="5773890" y="5102213"/>
                  </a:cubicBezTo>
                  <a:lnTo>
                    <a:pt x="5773979" y="5102289"/>
                  </a:lnTo>
                  <a:cubicBezTo>
                    <a:pt x="5774182" y="4878845"/>
                    <a:pt x="5886145" y="4661357"/>
                    <a:pt x="6087059" y="4534827"/>
                  </a:cubicBezTo>
                  <a:cubicBezTo>
                    <a:pt x="6195365" y="4477880"/>
                    <a:pt x="6289358" y="4390619"/>
                    <a:pt x="6355029" y="4276865"/>
                  </a:cubicBezTo>
                  <a:cubicBezTo>
                    <a:pt x="6479223" y="4061752"/>
                    <a:pt x="6470777" y="3806571"/>
                    <a:pt x="6355118" y="3605886"/>
                  </a:cubicBezTo>
                  <a:lnTo>
                    <a:pt x="6355156" y="3605886"/>
                  </a:lnTo>
                  <a:cubicBezTo>
                    <a:pt x="6239535" y="3405201"/>
                    <a:pt x="6231077" y="3150019"/>
                    <a:pt x="6355245" y="2934970"/>
                  </a:cubicBezTo>
                  <a:cubicBezTo>
                    <a:pt x="6540526" y="2614079"/>
                    <a:pt x="6430569" y="2203831"/>
                    <a:pt x="6109678" y="2018551"/>
                  </a:cubicBezTo>
                  <a:lnTo>
                    <a:pt x="6109627" y="2018500"/>
                  </a:lnTo>
                  <a:lnTo>
                    <a:pt x="6109754" y="2018462"/>
                  </a:lnTo>
                  <a:cubicBezTo>
                    <a:pt x="5910847" y="1903375"/>
                    <a:pt x="5776557" y="1689088"/>
                    <a:pt x="5774436" y="1443266"/>
                  </a:cubicBezTo>
                  <a:cubicBezTo>
                    <a:pt x="5775604" y="1327265"/>
                    <a:pt x="5746686" y="1209536"/>
                    <a:pt x="5684545" y="1101865"/>
                  </a:cubicBezTo>
                </a:path>
              </a:pathLst>
            </a:custGeom>
            <a:blipFill>
              <a:blip r:embed="rId10"/>
              <a:stretch>
                <a:fillRect l="-25321" r="-25321"/>
              </a:stretch>
            </a:blipFill>
          </p:spPr>
        </p:sp>
      </p:grpSp>
      <p:sp>
        <p:nvSpPr>
          <p:cNvPr id="11" name="TextBox 11"/>
          <p:cNvSpPr txBox="1"/>
          <p:nvPr/>
        </p:nvSpPr>
        <p:spPr>
          <a:xfrm>
            <a:off x="2438400" y="1333500"/>
            <a:ext cx="14125600" cy="1240724"/>
          </a:xfrm>
          <a:prstGeom prst="rect">
            <a:avLst/>
          </a:prstGeom>
        </p:spPr>
        <p:txBody>
          <a:bodyPr wrap="square" lIns="0" tIns="0" rIns="0" bIns="0" rtlCol="0" anchor="t">
            <a:spAutoFit/>
          </a:bodyPr>
          <a:lstStyle/>
          <a:p>
            <a:pPr algn="l">
              <a:lnSpc>
                <a:spcPts val="10517"/>
              </a:lnSpc>
            </a:pPr>
            <a:r>
              <a:rPr lang="id-ID" sz="5400" i="0" dirty="0">
                <a:solidFill>
                  <a:srgbClr val="9B6543"/>
                </a:solidFill>
                <a:effectLst/>
                <a:latin typeface="Lucida Calligraphy" pitchFamily="66" charset="0"/>
              </a:rPr>
              <a:t>AI DALAM KEAMANAN SIBER</a:t>
            </a:r>
            <a:endParaRPr lang="en-US" sz="5400" dirty="0">
              <a:solidFill>
                <a:srgbClr val="9B6543"/>
              </a:solidFill>
              <a:latin typeface="Lucida Calligraphy" pitchFamily="66" charset="0"/>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ADDCA"/>
        </a:solidFill>
        <a:effectLst/>
      </p:bgPr>
    </p:bg>
    <p:spTree>
      <p:nvGrpSpPr>
        <p:cNvPr id="1" name=""/>
        <p:cNvGrpSpPr/>
        <p:nvPr/>
      </p:nvGrpSpPr>
      <p:grpSpPr>
        <a:xfrm>
          <a:off x="0" y="0"/>
          <a:ext cx="0" cy="0"/>
          <a:chOff x="0" y="0"/>
          <a:chExt cx="0" cy="0"/>
        </a:xfrm>
      </p:grpSpPr>
      <p:sp>
        <p:nvSpPr>
          <p:cNvPr id="2" name="Freeform 2"/>
          <p:cNvSpPr/>
          <p:nvPr/>
        </p:nvSpPr>
        <p:spPr>
          <a:xfrm>
            <a:off x="891739" y="402201"/>
            <a:ext cx="16504522" cy="9482598"/>
          </a:xfrm>
          <a:custGeom>
            <a:avLst/>
            <a:gdLst/>
            <a:ahLst/>
            <a:cxnLst/>
            <a:rect l="l" t="t" r="r" b="b"/>
            <a:pathLst>
              <a:path w="16504522" h="9482598">
                <a:moveTo>
                  <a:pt x="0" y="0"/>
                </a:moveTo>
                <a:lnTo>
                  <a:pt x="16504522" y="0"/>
                </a:lnTo>
                <a:lnTo>
                  <a:pt x="16504522" y="9482598"/>
                </a:lnTo>
                <a:lnTo>
                  <a:pt x="0" y="9482598"/>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15388951" y="1947230"/>
            <a:ext cx="3261914" cy="4114800"/>
          </a:xfrm>
          <a:custGeom>
            <a:avLst/>
            <a:gdLst/>
            <a:ahLst/>
            <a:cxnLst/>
            <a:rect l="l" t="t" r="r" b="b"/>
            <a:pathLst>
              <a:path w="3261914" h="4114800">
                <a:moveTo>
                  <a:pt x="0" y="0"/>
                </a:moveTo>
                <a:lnTo>
                  <a:pt x="3261914" y="0"/>
                </a:lnTo>
                <a:lnTo>
                  <a:pt x="3261914" y="4114800"/>
                </a:lnTo>
                <a:lnTo>
                  <a:pt x="0" y="4114800"/>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4" name="TextBox 4"/>
          <p:cNvSpPr txBox="1"/>
          <p:nvPr/>
        </p:nvSpPr>
        <p:spPr>
          <a:xfrm>
            <a:off x="2590800" y="4000500"/>
            <a:ext cx="12671325" cy="3437736"/>
          </a:xfrm>
          <a:prstGeom prst="rect">
            <a:avLst/>
          </a:prstGeom>
        </p:spPr>
        <p:txBody>
          <a:bodyPr lIns="0" tIns="0" rIns="0" bIns="0" rtlCol="0" anchor="t">
            <a:spAutoFit/>
          </a:bodyPr>
          <a:lstStyle/>
          <a:p>
            <a:pPr algn="l">
              <a:lnSpc>
                <a:spcPts val="5494"/>
              </a:lnSpc>
            </a:pPr>
            <a:r>
              <a:rPr lang="id-ID" sz="2800" b="0" i="0" dirty="0">
                <a:solidFill>
                  <a:srgbClr val="9B6543"/>
                </a:solidFill>
                <a:effectLst/>
                <a:latin typeface="Open Sauce" panose="020B0604020202020204" charset="0"/>
              </a:rPr>
              <a:t>Kondisi AI dalam keamanan siber saat ini dapat disamakan dengan medan perang yang berkembang pesat, di mana teknologi AI menjadi garda depan dalam perang melawan ancaman siber. Ini adalah ruang yang dinamis dan menarik di mana kemajuan inovatif sama seringnya dengan ancaman dunia maya yang ingin mereka perangi.</a:t>
            </a:r>
            <a:endParaRPr lang="en-US" sz="2800" dirty="0">
              <a:solidFill>
                <a:srgbClr val="9B6543"/>
              </a:solidFill>
              <a:latin typeface="Open Sauce" panose="020B0604020202020204" charset="0"/>
            </a:endParaRPr>
          </a:p>
        </p:txBody>
      </p:sp>
      <p:sp>
        <p:nvSpPr>
          <p:cNvPr id="5" name="TextBox 5"/>
          <p:cNvSpPr txBox="1"/>
          <p:nvPr/>
        </p:nvSpPr>
        <p:spPr>
          <a:xfrm>
            <a:off x="2438400" y="1968477"/>
            <a:ext cx="14181847" cy="1477328"/>
          </a:xfrm>
          <a:prstGeom prst="rect">
            <a:avLst/>
          </a:prstGeom>
        </p:spPr>
        <p:txBody>
          <a:bodyPr wrap="square" lIns="0" tIns="0" rIns="0" bIns="0" rtlCol="0" anchor="t">
            <a:spAutoFit/>
          </a:bodyPr>
          <a:lstStyle/>
          <a:p>
            <a:r>
              <a:rPr lang="fi-FI" sz="4800" b="1" i="0" dirty="0">
                <a:solidFill>
                  <a:srgbClr val="9B6543"/>
                </a:solidFill>
                <a:effectLst/>
                <a:latin typeface="Lucida Calligraphy" pitchFamily="66" charset="0"/>
                <a:cs typeface="Varela Round" panose="020F0502020204030204" pitchFamily="2" charset="-79"/>
              </a:rPr>
              <a:t>KEADAAN AI SAAT INI DALAM KEAMANAN </a:t>
            </a:r>
            <a:r>
              <a:rPr lang="fi-FI" sz="4800" b="1" i="0" dirty="0" smtClean="0">
                <a:solidFill>
                  <a:srgbClr val="9B6543"/>
                </a:solidFill>
                <a:effectLst/>
                <a:latin typeface="Lucida Calligraphy" pitchFamily="66" charset="0"/>
                <a:cs typeface="Varela Round" panose="020F0502020204030204" pitchFamily="2" charset="-79"/>
              </a:rPr>
              <a:t>SIBER</a:t>
            </a:r>
            <a:endParaRPr lang="fi-FI" sz="4800" b="1" i="0" dirty="0">
              <a:solidFill>
                <a:srgbClr val="9B6543"/>
              </a:solidFill>
              <a:effectLst/>
              <a:latin typeface="Lucida Calligraphy" pitchFamily="66" charset="0"/>
              <a:cs typeface="Varela Round" panose="020F0502020204030204" pitchFamily="2" charset="-79"/>
            </a:endParaRPr>
          </a:p>
        </p:txBody>
      </p:sp>
      <p:sp>
        <p:nvSpPr>
          <p:cNvPr id="6" name="Freeform 6"/>
          <p:cNvSpPr/>
          <p:nvPr/>
        </p:nvSpPr>
        <p:spPr>
          <a:xfrm flipH="1">
            <a:off x="-739218" y="4377643"/>
            <a:ext cx="3261914" cy="4114800"/>
          </a:xfrm>
          <a:custGeom>
            <a:avLst/>
            <a:gdLst/>
            <a:ahLst/>
            <a:cxnLst/>
            <a:rect l="l" t="t" r="r" b="b"/>
            <a:pathLst>
              <a:path w="3261914" h="4114800">
                <a:moveTo>
                  <a:pt x="3261914" y="0"/>
                </a:moveTo>
                <a:lnTo>
                  <a:pt x="0" y="0"/>
                </a:lnTo>
                <a:lnTo>
                  <a:pt x="0" y="4114800"/>
                </a:lnTo>
                <a:lnTo>
                  <a:pt x="3261914" y="4114800"/>
                </a:lnTo>
                <a:lnTo>
                  <a:pt x="3261914" y="0"/>
                </a:lnTo>
                <a:close/>
              </a:path>
            </a:pathLst>
          </a:custGeom>
          <a:blipFill>
            <a:blip r:embed="rId4">
              <a:extLst>
                <a:ext uri="{96DAC541-7B7A-43D3-8B79-37D633B846F1}">
                  <asvg:svgBlip xmlns:asvg="http://schemas.microsoft.com/office/drawing/2016/SVG/main" xmlns="" r:embed="rId5"/>
                </a:ext>
              </a:extLst>
            </a:blip>
            <a:stretch>
              <a:fillRect/>
            </a:stretch>
          </a:blipFill>
        </p:spPr>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ADDCA"/>
        </a:solidFill>
        <a:effectLst/>
      </p:bgPr>
    </p:bg>
    <p:spTree>
      <p:nvGrpSpPr>
        <p:cNvPr id="1" name=""/>
        <p:cNvGrpSpPr/>
        <p:nvPr/>
      </p:nvGrpSpPr>
      <p:grpSpPr>
        <a:xfrm>
          <a:off x="0" y="0"/>
          <a:ext cx="0" cy="0"/>
          <a:chOff x="0" y="0"/>
          <a:chExt cx="0" cy="0"/>
        </a:xfrm>
      </p:grpSpPr>
      <p:sp>
        <p:nvSpPr>
          <p:cNvPr id="2" name="Freeform 2"/>
          <p:cNvSpPr/>
          <p:nvPr/>
        </p:nvSpPr>
        <p:spPr>
          <a:xfrm>
            <a:off x="891739" y="402201"/>
            <a:ext cx="16504522" cy="9482598"/>
          </a:xfrm>
          <a:custGeom>
            <a:avLst/>
            <a:gdLst/>
            <a:ahLst/>
            <a:cxnLst/>
            <a:rect l="l" t="t" r="r" b="b"/>
            <a:pathLst>
              <a:path w="16504522" h="9482598">
                <a:moveTo>
                  <a:pt x="0" y="0"/>
                </a:moveTo>
                <a:lnTo>
                  <a:pt x="16504522" y="0"/>
                </a:lnTo>
                <a:lnTo>
                  <a:pt x="16504522" y="9482598"/>
                </a:lnTo>
                <a:lnTo>
                  <a:pt x="0" y="9482598"/>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15388951" y="1947230"/>
            <a:ext cx="3261914" cy="4114800"/>
          </a:xfrm>
          <a:custGeom>
            <a:avLst/>
            <a:gdLst/>
            <a:ahLst/>
            <a:cxnLst/>
            <a:rect l="l" t="t" r="r" b="b"/>
            <a:pathLst>
              <a:path w="3261914" h="4114800">
                <a:moveTo>
                  <a:pt x="0" y="0"/>
                </a:moveTo>
                <a:lnTo>
                  <a:pt x="3261914" y="0"/>
                </a:lnTo>
                <a:lnTo>
                  <a:pt x="3261914" y="4114800"/>
                </a:lnTo>
                <a:lnTo>
                  <a:pt x="0" y="4114800"/>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4" name="TextBox 4"/>
          <p:cNvSpPr txBox="1"/>
          <p:nvPr/>
        </p:nvSpPr>
        <p:spPr>
          <a:xfrm>
            <a:off x="2486722" y="2247900"/>
            <a:ext cx="13792200" cy="6254084"/>
          </a:xfrm>
          <a:prstGeom prst="rect">
            <a:avLst/>
          </a:prstGeom>
        </p:spPr>
        <p:txBody>
          <a:bodyPr wrap="square" lIns="0" tIns="0" rIns="0" bIns="0" rtlCol="0" anchor="t">
            <a:spAutoFit/>
          </a:bodyPr>
          <a:lstStyle/>
          <a:p>
            <a:pPr algn="l">
              <a:lnSpc>
                <a:spcPts val="5494"/>
              </a:lnSpc>
            </a:pPr>
            <a:r>
              <a:rPr lang="id-ID" sz="2800" b="0" i="0" dirty="0">
                <a:solidFill>
                  <a:srgbClr val="9B6543"/>
                </a:solidFill>
                <a:effectLst/>
                <a:latin typeface="Open Sauce" panose="020B0604020202020204" charset="0"/>
              </a:rPr>
              <a:t>Salah satu kekuatan utama AI dalam keamanan siber adalah kemampuannya menangani data dalam jumlah besar yang dihasilkan sistem modern. Langkah-langkah keamanan tradisional dapat dengan mudah kewalahan karena banyaknya data ini. Namun AI, dengan kemampuan pembelajaran mesin dan pembelajaran mendalamnya, berkembang pesat di lingkungan ini. Teknologi ini dapat menyaring tumpukan data dengan kecepatan yang belum pernah terjadi sebelumnya, mengidentifikasi potensi ancaman yang mungkin luput dari perhatian analis manusia. Kemampuan ini sangat penting di era </a:t>
            </a:r>
            <a:r>
              <a:rPr lang="id-ID" sz="2800" b="0" i="0" dirty="0" err="1">
                <a:solidFill>
                  <a:srgbClr val="9B6543"/>
                </a:solidFill>
                <a:effectLst/>
                <a:latin typeface="Open Sauce" panose="020B0604020202020204" charset="0"/>
              </a:rPr>
              <a:t>dimana</a:t>
            </a:r>
            <a:r>
              <a:rPr lang="id-ID" sz="2800" b="0" i="0" dirty="0">
                <a:solidFill>
                  <a:srgbClr val="9B6543"/>
                </a:solidFill>
                <a:effectLst/>
                <a:latin typeface="Open Sauce" panose="020B0604020202020204" charset="0"/>
              </a:rPr>
              <a:t> kecanggihan dan frekuensi serangan siber semakin meningkat.</a:t>
            </a:r>
            <a:endParaRPr lang="en-US" sz="2800" dirty="0">
              <a:solidFill>
                <a:srgbClr val="9B6543"/>
              </a:solidFill>
              <a:latin typeface="Open Sauce" panose="020B0604020202020204" charset="0"/>
            </a:endParaRPr>
          </a:p>
        </p:txBody>
      </p:sp>
      <p:sp>
        <p:nvSpPr>
          <p:cNvPr id="6" name="Freeform 6"/>
          <p:cNvSpPr/>
          <p:nvPr/>
        </p:nvSpPr>
        <p:spPr>
          <a:xfrm flipH="1">
            <a:off x="-739218" y="4377643"/>
            <a:ext cx="3261914" cy="4114800"/>
          </a:xfrm>
          <a:custGeom>
            <a:avLst/>
            <a:gdLst/>
            <a:ahLst/>
            <a:cxnLst/>
            <a:rect l="l" t="t" r="r" b="b"/>
            <a:pathLst>
              <a:path w="3261914" h="4114800">
                <a:moveTo>
                  <a:pt x="3261914" y="0"/>
                </a:moveTo>
                <a:lnTo>
                  <a:pt x="0" y="0"/>
                </a:lnTo>
                <a:lnTo>
                  <a:pt x="0" y="4114800"/>
                </a:lnTo>
                <a:lnTo>
                  <a:pt x="3261914" y="4114800"/>
                </a:lnTo>
                <a:lnTo>
                  <a:pt x="3261914" y="0"/>
                </a:lnTo>
                <a:close/>
              </a:path>
            </a:pathLst>
          </a:custGeom>
          <a:blipFill>
            <a:blip r:embed="rId4">
              <a:extLst>
                <a:ext uri="{96DAC541-7B7A-43D3-8B79-37D633B846F1}">
                  <asvg:svgBlip xmlns:asvg="http://schemas.microsoft.com/office/drawing/2016/SVG/main" xmlns="" r:embed="rId5"/>
                </a:ext>
              </a:extLst>
            </a:blip>
            <a:stretch>
              <a:fillRect/>
            </a:stretch>
          </a:blipFill>
        </p:spPr>
      </p:sp>
    </p:spTree>
    <p:extLst>
      <p:ext uri="{BB962C8B-B14F-4D97-AF65-F5344CB8AC3E}">
        <p14:creationId xmlns:p14="http://schemas.microsoft.com/office/powerpoint/2010/main" val="52474305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EADDCA"/>
        </a:solidFill>
        <a:effectLst/>
      </p:bgPr>
    </p:bg>
    <p:spTree>
      <p:nvGrpSpPr>
        <p:cNvPr id="1" name=""/>
        <p:cNvGrpSpPr/>
        <p:nvPr/>
      </p:nvGrpSpPr>
      <p:grpSpPr>
        <a:xfrm>
          <a:off x="0" y="0"/>
          <a:ext cx="0" cy="0"/>
          <a:chOff x="0" y="0"/>
          <a:chExt cx="0" cy="0"/>
        </a:xfrm>
      </p:grpSpPr>
      <p:sp>
        <p:nvSpPr>
          <p:cNvPr id="2" name="Freeform 2"/>
          <p:cNvSpPr/>
          <p:nvPr/>
        </p:nvSpPr>
        <p:spPr>
          <a:xfrm rot="-5503936">
            <a:off x="1548085" y="2049723"/>
            <a:ext cx="5373024" cy="8461094"/>
          </a:xfrm>
          <a:custGeom>
            <a:avLst/>
            <a:gdLst/>
            <a:ahLst/>
            <a:cxnLst/>
            <a:rect l="l" t="t" r="r" b="b"/>
            <a:pathLst>
              <a:path w="3128241" h="6827510">
                <a:moveTo>
                  <a:pt x="0" y="0"/>
                </a:moveTo>
                <a:lnTo>
                  <a:pt x="3128241" y="0"/>
                </a:lnTo>
                <a:lnTo>
                  <a:pt x="3128241" y="6827510"/>
                </a:lnTo>
                <a:lnTo>
                  <a:pt x="0" y="6827510"/>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txBody>
          <a:bodyPr/>
          <a:lstStyle/>
          <a:p>
            <a:endParaRPr lang="id-ID" dirty="0"/>
          </a:p>
        </p:txBody>
      </p:sp>
      <p:sp>
        <p:nvSpPr>
          <p:cNvPr id="3" name="Freeform 3"/>
          <p:cNvSpPr/>
          <p:nvPr/>
        </p:nvSpPr>
        <p:spPr>
          <a:xfrm rot="-5503936">
            <a:off x="11366165" y="2640494"/>
            <a:ext cx="4366543" cy="10055074"/>
          </a:xfrm>
          <a:custGeom>
            <a:avLst/>
            <a:gdLst/>
            <a:ahLst/>
            <a:cxnLst/>
            <a:rect l="l" t="t" r="r" b="b"/>
            <a:pathLst>
              <a:path w="3128241" h="6827510">
                <a:moveTo>
                  <a:pt x="0" y="0"/>
                </a:moveTo>
                <a:lnTo>
                  <a:pt x="3128241" y="0"/>
                </a:lnTo>
                <a:lnTo>
                  <a:pt x="3128241" y="6827510"/>
                </a:lnTo>
                <a:lnTo>
                  <a:pt x="0" y="6827510"/>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4" name="Freeform 4"/>
          <p:cNvSpPr/>
          <p:nvPr/>
        </p:nvSpPr>
        <p:spPr>
          <a:xfrm rot="15500476" flipH="1">
            <a:off x="8167140" y="3107667"/>
            <a:ext cx="2375687" cy="3052868"/>
          </a:xfrm>
          <a:custGeom>
            <a:avLst/>
            <a:gdLst/>
            <a:ahLst/>
            <a:cxnLst/>
            <a:rect l="l" t="t" r="r" b="b"/>
            <a:pathLst>
              <a:path w="2375687" h="3052868">
                <a:moveTo>
                  <a:pt x="2375686" y="0"/>
                </a:moveTo>
                <a:lnTo>
                  <a:pt x="0" y="0"/>
                </a:lnTo>
                <a:lnTo>
                  <a:pt x="0" y="3052868"/>
                </a:lnTo>
                <a:lnTo>
                  <a:pt x="2375686" y="3052868"/>
                </a:lnTo>
                <a:lnTo>
                  <a:pt x="2375686"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5" name="Freeform 5"/>
          <p:cNvSpPr/>
          <p:nvPr/>
        </p:nvSpPr>
        <p:spPr>
          <a:xfrm rot="-4573699">
            <a:off x="-336577" y="7240557"/>
            <a:ext cx="3730939" cy="4114800"/>
          </a:xfrm>
          <a:custGeom>
            <a:avLst/>
            <a:gdLst/>
            <a:ahLst/>
            <a:cxnLst/>
            <a:rect l="l" t="t" r="r" b="b"/>
            <a:pathLst>
              <a:path w="3730939" h="4114800">
                <a:moveTo>
                  <a:pt x="0" y="0"/>
                </a:moveTo>
                <a:lnTo>
                  <a:pt x="3730939" y="0"/>
                </a:lnTo>
                <a:lnTo>
                  <a:pt x="3730939" y="4114800"/>
                </a:lnTo>
                <a:lnTo>
                  <a:pt x="0" y="4114800"/>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6" name="Freeform 6"/>
          <p:cNvSpPr/>
          <p:nvPr/>
        </p:nvSpPr>
        <p:spPr>
          <a:xfrm rot="-979549" flipH="1">
            <a:off x="15393830" y="-686312"/>
            <a:ext cx="3730939" cy="4114800"/>
          </a:xfrm>
          <a:custGeom>
            <a:avLst/>
            <a:gdLst/>
            <a:ahLst/>
            <a:cxnLst/>
            <a:rect l="l" t="t" r="r" b="b"/>
            <a:pathLst>
              <a:path w="3730939" h="4114800">
                <a:moveTo>
                  <a:pt x="3730940" y="0"/>
                </a:moveTo>
                <a:lnTo>
                  <a:pt x="0" y="0"/>
                </a:lnTo>
                <a:lnTo>
                  <a:pt x="0" y="4114800"/>
                </a:lnTo>
                <a:lnTo>
                  <a:pt x="3730940" y="4114800"/>
                </a:lnTo>
                <a:lnTo>
                  <a:pt x="373094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7" name="Freeform 7"/>
          <p:cNvSpPr/>
          <p:nvPr/>
        </p:nvSpPr>
        <p:spPr>
          <a:xfrm>
            <a:off x="-314319" y="-494399"/>
            <a:ext cx="2686038" cy="4545603"/>
          </a:xfrm>
          <a:custGeom>
            <a:avLst/>
            <a:gdLst/>
            <a:ahLst/>
            <a:cxnLst/>
            <a:rect l="l" t="t" r="r" b="b"/>
            <a:pathLst>
              <a:path w="2686038" h="4545603">
                <a:moveTo>
                  <a:pt x="0" y="0"/>
                </a:moveTo>
                <a:lnTo>
                  <a:pt x="2686038" y="0"/>
                </a:lnTo>
                <a:lnTo>
                  <a:pt x="2686038" y="4545604"/>
                </a:lnTo>
                <a:lnTo>
                  <a:pt x="0" y="4545604"/>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sp>
      <p:sp>
        <p:nvSpPr>
          <p:cNvPr id="8" name="Freeform 8"/>
          <p:cNvSpPr/>
          <p:nvPr/>
        </p:nvSpPr>
        <p:spPr>
          <a:xfrm rot="-6018378">
            <a:off x="5945134" y="7954673"/>
            <a:ext cx="1129019" cy="1428231"/>
          </a:xfrm>
          <a:custGeom>
            <a:avLst/>
            <a:gdLst/>
            <a:ahLst/>
            <a:cxnLst/>
            <a:rect l="l" t="t" r="r" b="b"/>
            <a:pathLst>
              <a:path w="1129019" h="1428231">
                <a:moveTo>
                  <a:pt x="0" y="0"/>
                </a:moveTo>
                <a:lnTo>
                  <a:pt x="1129019" y="0"/>
                </a:lnTo>
                <a:lnTo>
                  <a:pt x="1129019" y="1428231"/>
                </a:lnTo>
                <a:lnTo>
                  <a:pt x="0" y="1428231"/>
                </a:lnTo>
                <a:lnTo>
                  <a:pt x="0" y="0"/>
                </a:lnTo>
                <a:close/>
              </a:path>
            </a:pathLst>
          </a:custGeom>
          <a:blipFill>
            <a:blip r:embed="rId10">
              <a:extLst>
                <a:ext uri="{96DAC541-7B7A-43D3-8B79-37D633B846F1}">
                  <asvg:svgBlip xmlns:asvg="http://schemas.microsoft.com/office/drawing/2016/SVG/main" xmlns="" r:embed="rId11"/>
                </a:ext>
              </a:extLst>
            </a:blip>
            <a:stretch>
              <a:fillRect/>
            </a:stretch>
          </a:blipFill>
        </p:spPr>
      </p:sp>
      <p:sp>
        <p:nvSpPr>
          <p:cNvPr id="9" name="TextBox 9"/>
          <p:cNvSpPr txBox="1"/>
          <p:nvPr/>
        </p:nvSpPr>
        <p:spPr>
          <a:xfrm>
            <a:off x="1752600" y="4762500"/>
            <a:ext cx="5638800" cy="3159968"/>
          </a:xfrm>
          <a:prstGeom prst="rect">
            <a:avLst/>
          </a:prstGeom>
        </p:spPr>
        <p:txBody>
          <a:bodyPr wrap="square" lIns="0" tIns="0" rIns="0" bIns="0" rtlCol="0" anchor="t">
            <a:spAutoFit/>
          </a:bodyPr>
          <a:lstStyle/>
          <a:p>
            <a:pPr algn="l">
              <a:lnSpc>
                <a:spcPts val="3098"/>
              </a:lnSpc>
            </a:pPr>
            <a:r>
              <a:rPr lang="id-ID" sz="2400" b="1" i="0" dirty="0">
                <a:solidFill>
                  <a:srgbClr val="9B6543"/>
                </a:solidFill>
                <a:effectLst/>
                <a:latin typeface="Open Sauce" panose="020B0604020202020204" charset="0"/>
              </a:rPr>
              <a:t>Pengintaian Otomatis</a:t>
            </a:r>
            <a:r>
              <a:rPr lang="id-ID" sz="2400" b="0" i="0" dirty="0">
                <a:solidFill>
                  <a:srgbClr val="9B6543"/>
                </a:solidFill>
                <a:effectLst/>
                <a:latin typeface="Open Sauce" panose="020B0604020202020204" charset="0"/>
              </a:rPr>
              <a:t>: Penyerang menggunakan AI untuk mengumpulkan data secara otomatis tentang target mereka. Dengan teknologi ini, mereka dapat memahami lebih baik tentang perusahaan atau organisasi yang menjadi sasaran</a:t>
            </a:r>
            <a:endParaRPr lang="en-US" sz="2400" dirty="0">
              <a:solidFill>
                <a:srgbClr val="9B6543"/>
              </a:solidFill>
              <a:latin typeface="Open Sauce" panose="020B0604020202020204" charset="0"/>
            </a:endParaRPr>
          </a:p>
        </p:txBody>
      </p:sp>
      <p:sp>
        <p:nvSpPr>
          <p:cNvPr id="10" name="TextBox 10"/>
          <p:cNvSpPr txBox="1"/>
          <p:nvPr/>
        </p:nvSpPr>
        <p:spPr>
          <a:xfrm>
            <a:off x="3048000" y="1409700"/>
            <a:ext cx="12288546" cy="1661993"/>
          </a:xfrm>
          <a:prstGeom prst="rect">
            <a:avLst/>
          </a:prstGeom>
        </p:spPr>
        <p:txBody>
          <a:bodyPr wrap="square" lIns="0" tIns="0" rIns="0" bIns="0" rtlCol="0" anchor="t">
            <a:spAutoFit/>
          </a:bodyPr>
          <a:lstStyle/>
          <a:p>
            <a:pPr algn="ctr"/>
            <a:r>
              <a:rPr lang="id-ID" sz="5400" i="0" dirty="0" smtClean="0">
                <a:solidFill>
                  <a:srgbClr val="9B6543"/>
                </a:solidFill>
                <a:effectLst/>
                <a:latin typeface="Lucida Calligraphy" pitchFamily="66" charset="0"/>
              </a:rPr>
              <a:t>ASPEK </a:t>
            </a:r>
            <a:r>
              <a:rPr lang="id-ID" sz="5400" i="0" dirty="0">
                <a:solidFill>
                  <a:srgbClr val="9B6543"/>
                </a:solidFill>
                <a:effectLst/>
                <a:latin typeface="Lucida Calligraphy" pitchFamily="66" charset="0"/>
              </a:rPr>
              <a:t>TERKAIT AI DALAM KEAMANAN SIBER </a:t>
            </a:r>
            <a:endParaRPr lang="en-US" sz="5400" dirty="0">
              <a:solidFill>
                <a:srgbClr val="9B6543"/>
              </a:solidFill>
              <a:latin typeface="Lucida Calligraphy" pitchFamily="66" charset="0"/>
            </a:endParaRPr>
          </a:p>
        </p:txBody>
      </p:sp>
      <p:sp>
        <p:nvSpPr>
          <p:cNvPr id="11" name="TextBox 11"/>
          <p:cNvSpPr txBox="1"/>
          <p:nvPr/>
        </p:nvSpPr>
        <p:spPr>
          <a:xfrm>
            <a:off x="3124200" y="3695700"/>
            <a:ext cx="2064166" cy="896460"/>
          </a:xfrm>
          <a:prstGeom prst="rect">
            <a:avLst/>
          </a:prstGeom>
        </p:spPr>
        <p:txBody>
          <a:bodyPr lIns="0" tIns="0" rIns="0" bIns="0" rtlCol="0" anchor="t">
            <a:spAutoFit/>
          </a:bodyPr>
          <a:lstStyle/>
          <a:p>
            <a:pPr algn="ctr">
              <a:lnSpc>
                <a:spcPts val="6864"/>
              </a:lnSpc>
            </a:pPr>
            <a:r>
              <a:rPr lang="en-US" sz="6476" dirty="0">
                <a:solidFill>
                  <a:srgbClr val="9B6543"/>
                </a:solidFill>
                <a:latin typeface="Open Sauce Bold"/>
              </a:rPr>
              <a:t>1</a:t>
            </a:r>
          </a:p>
        </p:txBody>
      </p:sp>
      <p:sp>
        <p:nvSpPr>
          <p:cNvPr id="12" name="TextBox 12"/>
          <p:cNvSpPr txBox="1"/>
          <p:nvPr/>
        </p:nvSpPr>
        <p:spPr>
          <a:xfrm>
            <a:off x="10591800" y="6591300"/>
            <a:ext cx="5949681" cy="3151760"/>
          </a:xfrm>
          <a:prstGeom prst="rect">
            <a:avLst/>
          </a:prstGeom>
        </p:spPr>
        <p:txBody>
          <a:bodyPr wrap="square" lIns="0" tIns="0" rIns="0" bIns="0" rtlCol="0" anchor="t">
            <a:spAutoFit/>
          </a:bodyPr>
          <a:lstStyle/>
          <a:p>
            <a:pPr>
              <a:lnSpc>
                <a:spcPts val="3098"/>
              </a:lnSpc>
            </a:pPr>
            <a:r>
              <a:rPr lang="id-ID" sz="2400" b="1" i="0" dirty="0">
                <a:solidFill>
                  <a:srgbClr val="9B6543"/>
                </a:solidFill>
                <a:effectLst/>
                <a:latin typeface="Open Sauce" panose="020B0604020202020204" charset="0"/>
              </a:rPr>
              <a:t>Serangan </a:t>
            </a:r>
            <a:r>
              <a:rPr lang="id-ID" sz="2400" b="1" i="0" dirty="0" err="1">
                <a:solidFill>
                  <a:srgbClr val="9B6543"/>
                </a:solidFill>
                <a:effectLst/>
                <a:latin typeface="Open Sauce" panose="020B0604020202020204" charset="0"/>
              </a:rPr>
              <a:t>Phishing</a:t>
            </a:r>
            <a:r>
              <a:rPr lang="id-ID" sz="2400" b="1" i="0" dirty="0">
                <a:solidFill>
                  <a:srgbClr val="9B6543"/>
                </a:solidFill>
                <a:effectLst/>
                <a:latin typeface="Open Sauce" panose="020B0604020202020204" charset="0"/>
              </a:rPr>
              <a:t> yang Lebih Canggih</a:t>
            </a:r>
            <a:r>
              <a:rPr lang="id-ID" sz="2400" b="0" i="0" dirty="0">
                <a:solidFill>
                  <a:srgbClr val="9B6543"/>
                </a:solidFill>
                <a:effectLst/>
                <a:latin typeface="Open Sauce" panose="020B0604020202020204" charset="0"/>
              </a:rPr>
              <a:t>: AI memungkinkan penyerang untuk membuat serangan </a:t>
            </a:r>
            <a:r>
              <a:rPr lang="id-ID" sz="2400" b="0" i="0" dirty="0" err="1">
                <a:solidFill>
                  <a:srgbClr val="9B6543"/>
                </a:solidFill>
                <a:effectLst/>
                <a:latin typeface="Open Sauce" panose="020B0604020202020204" charset="0"/>
              </a:rPr>
              <a:t>phishing</a:t>
            </a:r>
            <a:r>
              <a:rPr lang="id-ID" sz="2400" b="0" i="0" dirty="0">
                <a:solidFill>
                  <a:srgbClr val="9B6543"/>
                </a:solidFill>
                <a:effectLst/>
                <a:latin typeface="Open Sauce" panose="020B0604020202020204" charset="0"/>
              </a:rPr>
              <a:t> yang lebih meyakinkan dan spesifik. Mereka dapat mempelajari bahasa dan gaya penulisan yang digunakan dalam organisasi target.</a:t>
            </a:r>
          </a:p>
          <a:p>
            <a:pPr algn="l">
              <a:lnSpc>
                <a:spcPts val="3098"/>
              </a:lnSpc>
            </a:pPr>
            <a:endParaRPr lang="en-US" sz="2400" dirty="0">
              <a:solidFill>
                <a:srgbClr val="9B6543"/>
              </a:solidFill>
              <a:latin typeface="Open Sauce" panose="020B0604020202020204" charset="0"/>
            </a:endParaRPr>
          </a:p>
        </p:txBody>
      </p:sp>
      <p:sp>
        <p:nvSpPr>
          <p:cNvPr id="13" name="TextBox 13"/>
          <p:cNvSpPr txBox="1"/>
          <p:nvPr/>
        </p:nvSpPr>
        <p:spPr>
          <a:xfrm>
            <a:off x="12801600" y="5524500"/>
            <a:ext cx="2064166" cy="896460"/>
          </a:xfrm>
          <a:prstGeom prst="rect">
            <a:avLst/>
          </a:prstGeom>
        </p:spPr>
        <p:txBody>
          <a:bodyPr lIns="0" tIns="0" rIns="0" bIns="0" rtlCol="0" anchor="t">
            <a:spAutoFit/>
          </a:bodyPr>
          <a:lstStyle/>
          <a:p>
            <a:pPr algn="ctr">
              <a:lnSpc>
                <a:spcPts val="6864"/>
              </a:lnSpc>
            </a:pPr>
            <a:r>
              <a:rPr lang="en-US" sz="6476" dirty="0">
                <a:solidFill>
                  <a:srgbClr val="9B6543"/>
                </a:solidFill>
                <a:latin typeface="Open Sauce Bold"/>
              </a:rPr>
              <a:t>2</a:t>
            </a:r>
          </a:p>
        </p:txBody>
      </p:sp>
      <p:sp>
        <p:nvSpPr>
          <p:cNvPr id="14" name="Freeform 14"/>
          <p:cNvSpPr/>
          <p:nvPr/>
        </p:nvSpPr>
        <p:spPr>
          <a:xfrm rot="-7830990" flipH="1" flipV="1">
            <a:off x="14496975" y="3012579"/>
            <a:ext cx="1129019" cy="1428231"/>
          </a:xfrm>
          <a:custGeom>
            <a:avLst/>
            <a:gdLst/>
            <a:ahLst/>
            <a:cxnLst/>
            <a:rect l="l" t="t" r="r" b="b"/>
            <a:pathLst>
              <a:path w="1129019" h="1428231">
                <a:moveTo>
                  <a:pt x="1129019" y="1428232"/>
                </a:moveTo>
                <a:lnTo>
                  <a:pt x="0" y="1428232"/>
                </a:lnTo>
                <a:lnTo>
                  <a:pt x="0" y="0"/>
                </a:lnTo>
                <a:lnTo>
                  <a:pt x="1129019" y="0"/>
                </a:lnTo>
                <a:lnTo>
                  <a:pt x="1129019" y="1428232"/>
                </a:lnTo>
                <a:close/>
              </a:path>
            </a:pathLst>
          </a:custGeom>
          <a:blipFill>
            <a:blip r:embed="rId10">
              <a:extLst>
                <a:ext uri="{96DAC541-7B7A-43D3-8B79-37D633B846F1}">
                  <asvg:svgBlip xmlns:asvg="http://schemas.microsoft.com/office/drawing/2016/SVG/main" xmlns="" r:embed="rId11"/>
                </a:ext>
              </a:extLst>
            </a:blip>
            <a:stretch>
              <a:fillRect/>
            </a:stretch>
          </a:blipFill>
        </p:spPr>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EADDCA"/>
        </a:solidFill>
        <a:effectLst/>
      </p:bgPr>
    </p:bg>
    <p:spTree>
      <p:nvGrpSpPr>
        <p:cNvPr id="1" name=""/>
        <p:cNvGrpSpPr/>
        <p:nvPr/>
      </p:nvGrpSpPr>
      <p:grpSpPr>
        <a:xfrm>
          <a:off x="0" y="0"/>
          <a:ext cx="0" cy="0"/>
          <a:chOff x="0" y="0"/>
          <a:chExt cx="0" cy="0"/>
        </a:xfrm>
      </p:grpSpPr>
      <p:sp>
        <p:nvSpPr>
          <p:cNvPr id="2" name="Freeform 2"/>
          <p:cNvSpPr/>
          <p:nvPr/>
        </p:nvSpPr>
        <p:spPr>
          <a:xfrm rot="-5503936">
            <a:off x="2227643" y="-306102"/>
            <a:ext cx="5292850" cy="8836761"/>
          </a:xfrm>
          <a:custGeom>
            <a:avLst/>
            <a:gdLst/>
            <a:ahLst/>
            <a:cxnLst/>
            <a:rect l="l" t="t" r="r" b="b"/>
            <a:pathLst>
              <a:path w="3128241" h="6827510">
                <a:moveTo>
                  <a:pt x="0" y="0"/>
                </a:moveTo>
                <a:lnTo>
                  <a:pt x="3128241" y="0"/>
                </a:lnTo>
                <a:lnTo>
                  <a:pt x="3128241" y="6827510"/>
                </a:lnTo>
                <a:lnTo>
                  <a:pt x="0" y="6827510"/>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txBody>
          <a:bodyPr/>
          <a:lstStyle/>
          <a:p>
            <a:endParaRPr lang="id-ID" dirty="0"/>
          </a:p>
        </p:txBody>
      </p:sp>
      <p:sp>
        <p:nvSpPr>
          <p:cNvPr id="3" name="Freeform 3"/>
          <p:cNvSpPr/>
          <p:nvPr/>
        </p:nvSpPr>
        <p:spPr>
          <a:xfrm rot="-5503936">
            <a:off x="9994566" y="2450215"/>
            <a:ext cx="4366543" cy="10055074"/>
          </a:xfrm>
          <a:custGeom>
            <a:avLst/>
            <a:gdLst/>
            <a:ahLst/>
            <a:cxnLst/>
            <a:rect l="l" t="t" r="r" b="b"/>
            <a:pathLst>
              <a:path w="3128241" h="6827510">
                <a:moveTo>
                  <a:pt x="0" y="0"/>
                </a:moveTo>
                <a:lnTo>
                  <a:pt x="3128241" y="0"/>
                </a:lnTo>
                <a:lnTo>
                  <a:pt x="3128241" y="6827510"/>
                </a:lnTo>
                <a:lnTo>
                  <a:pt x="0" y="6827510"/>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4" name="Freeform 4"/>
          <p:cNvSpPr/>
          <p:nvPr/>
        </p:nvSpPr>
        <p:spPr>
          <a:xfrm rot="-5468543" flipH="1">
            <a:off x="9353569" y="1939506"/>
            <a:ext cx="2375687" cy="3052868"/>
          </a:xfrm>
          <a:custGeom>
            <a:avLst/>
            <a:gdLst/>
            <a:ahLst/>
            <a:cxnLst/>
            <a:rect l="l" t="t" r="r" b="b"/>
            <a:pathLst>
              <a:path w="2375687" h="3052868">
                <a:moveTo>
                  <a:pt x="2375686" y="0"/>
                </a:moveTo>
                <a:lnTo>
                  <a:pt x="0" y="0"/>
                </a:lnTo>
                <a:lnTo>
                  <a:pt x="0" y="3052868"/>
                </a:lnTo>
                <a:lnTo>
                  <a:pt x="2375686" y="3052868"/>
                </a:lnTo>
                <a:lnTo>
                  <a:pt x="2375686"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5" name="Freeform 5"/>
          <p:cNvSpPr/>
          <p:nvPr/>
        </p:nvSpPr>
        <p:spPr>
          <a:xfrm rot="-4573699">
            <a:off x="-336577" y="7240557"/>
            <a:ext cx="3730939" cy="4114800"/>
          </a:xfrm>
          <a:custGeom>
            <a:avLst/>
            <a:gdLst/>
            <a:ahLst/>
            <a:cxnLst/>
            <a:rect l="l" t="t" r="r" b="b"/>
            <a:pathLst>
              <a:path w="3730939" h="4114800">
                <a:moveTo>
                  <a:pt x="0" y="0"/>
                </a:moveTo>
                <a:lnTo>
                  <a:pt x="3730939" y="0"/>
                </a:lnTo>
                <a:lnTo>
                  <a:pt x="3730939" y="4114800"/>
                </a:lnTo>
                <a:lnTo>
                  <a:pt x="0" y="4114800"/>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6" name="Freeform 6"/>
          <p:cNvSpPr/>
          <p:nvPr/>
        </p:nvSpPr>
        <p:spPr>
          <a:xfrm rot="-979549" flipH="1">
            <a:off x="15393830" y="-686312"/>
            <a:ext cx="3730939" cy="4114800"/>
          </a:xfrm>
          <a:custGeom>
            <a:avLst/>
            <a:gdLst/>
            <a:ahLst/>
            <a:cxnLst/>
            <a:rect l="l" t="t" r="r" b="b"/>
            <a:pathLst>
              <a:path w="3730939" h="4114800">
                <a:moveTo>
                  <a:pt x="3730940" y="0"/>
                </a:moveTo>
                <a:lnTo>
                  <a:pt x="0" y="0"/>
                </a:lnTo>
                <a:lnTo>
                  <a:pt x="0" y="4114800"/>
                </a:lnTo>
                <a:lnTo>
                  <a:pt x="3730940" y="4114800"/>
                </a:lnTo>
                <a:lnTo>
                  <a:pt x="373094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7" name="Freeform 7"/>
          <p:cNvSpPr/>
          <p:nvPr/>
        </p:nvSpPr>
        <p:spPr>
          <a:xfrm>
            <a:off x="-314319" y="-494399"/>
            <a:ext cx="2686038" cy="4545603"/>
          </a:xfrm>
          <a:custGeom>
            <a:avLst/>
            <a:gdLst/>
            <a:ahLst/>
            <a:cxnLst/>
            <a:rect l="l" t="t" r="r" b="b"/>
            <a:pathLst>
              <a:path w="2686038" h="4545603">
                <a:moveTo>
                  <a:pt x="0" y="0"/>
                </a:moveTo>
                <a:lnTo>
                  <a:pt x="2686038" y="0"/>
                </a:lnTo>
                <a:lnTo>
                  <a:pt x="2686038" y="4545604"/>
                </a:lnTo>
                <a:lnTo>
                  <a:pt x="0" y="4545604"/>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sp>
      <p:sp>
        <p:nvSpPr>
          <p:cNvPr id="8" name="Freeform 8"/>
          <p:cNvSpPr/>
          <p:nvPr/>
        </p:nvSpPr>
        <p:spPr>
          <a:xfrm rot="-6018378">
            <a:off x="5945134" y="7954673"/>
            <a:ext cx="1129019" cy="1428231"/>
          </a:xfrm>
          <a:custGeom>
            <a:avLst/>
            <a:gdLst/>
            <a:ahLst/>
            <a:cxnLst/>
            <a:rect l="l" t="t" r="r" b="b"/>
            <a:pathLst>
              <a:path w="1129019" h="1428231">
                <a:moveTo>
                  <a:pt x="0" y="0"/>
                </a:moveTo>
                <a:lnTo>
                  <a:pt x="1129019" y="0"/>
                </a:lnTo>
                <a:lnTo>
                  <a:pt x="1129019" y="1428231"/>
                </a:lnTo>
                <a:lnTo>
                  <a:pt x="0" y="1428231"/>
                </a:lnTo>
                <a:lnTo>
                  <a:pt x="0" y="0"/>
                </a:lnTo>
                <a:close/>
              </a:path>
            </a:pathLst>
          </a:custGeom>
          <a:blipFill>
            <a:blip r:embed="rId10">
              <a:extLst>
                <a:ext uri="{96DAC541-7B7A-43D3-8B79-37D633B846F1}">
                  <asvg:svgBlip xmlns:asvg="http://schemas.microsoft.com/office/drawing/2016/SVG/main" xmlns="" r:embed="rId11"/>
                </a:ext>
              </a:extLst>
            </a:blip>
            <a:stretch>
              <a:fillRect/>
            </a:stretch>
          </a:blipFill>
        </p:spPr>
      </p:sp>
      <p:sp>
        <p:nvSpPr>
          <p:cNvPr id="9" name="TextBox 9"/>
          <p:cNvSpPr txBox="1"/>
          <p:nvPr/>
        </p:nvSpPr>
        <p:spPr>
          <a:xfrm>
            <a:off x="2209800" y="2857500"/>
            <a:ext cx="5638800" cy="2754216"/>
          </a:xfrm>
          <a:prstGeom prst="rect">
            <a:avLst/>
          </a:prstGeom>
        </p:spPr>
        <p:txBody>
          <a:bodyPr wrap="square" lIns="0" tIns="0" rIns="0" bIns="0" rtlCol="0" anchor="t">
            <a:spAutoFit/>
          </a:bodyPr>
          <a:lstStyle/>
          <a:p>
            <a:pPr algn="l">
              <a:lnSpc>
                <a:spcPts val="3098"/>
              </a:lnSpc>
            </a:pPr>
            <a:r>
              <a:rPr lang="id-ID" sz="2400" b="1" i="0" dirty="0" err="1">
                <a:solidFill>
                  <a:srgbClr val="9B6543"/>
                </a:solidFill>
                <a:effectLst/>
                <a:latin typeface="Open Sauce" panose="020B0604020202020204" charset="0"/>
              </a:rPr>
              <a:t>Polimorfisme</a:t>
            </a:r>
            <a:r>
              <a:rPr lang="id-ID" sz="2400" b="0" i="0" dirty="0">
                <a:solidFill>
                  <a:srgbClr val="9B6543"/>
                </a:solidFill>
                <a:effectLst/>
                <a:latin typeface="Open Sauce" panose="020B0604020202020204" charset="0"/>
              </a:rPr>
              <a:t>: AI digunakan untuk mengembangkan senjata siber baru bernama </a:t>
            </a:r>
            <a:r>
              <a:rPr lang="id-ID" sz="2400" b="0" i="0" dirty="0" err="1">
                <a:solidFill>
                  <a:srgbClr val="9B6543"/>
                </a:solidFill>
                <a:effectLst/>
                <a:latin typeface="Open Sauce" panose="020B0604020202020204" charset="0"/>
              </a:rPr>
              <a:t>polimorfisme</a:t>
            </a:r>
            <a:r>
              <a:rPr lang="id-ID" sz="2400" b="0" i="0" dirty="0">
                <a:solidFill>
                  <a:srgbClr val="9B6543"/>
                </a:solidFill>
                <a:effectLst/>
                <a:latin typeface="Open Sauce" panose="020B0604020202020204" charset="0"/>
              </a:rPr>
              <a:t>. Senjata ini membuat kode dalam </a:t>
            </a:r>
            <a:r>
              <a:rPr lang="id-ID" sz="2400" b="0" i="0" dirty="0" err="1">
                <a:solidFill>
                  <a:srgbClr val="9B6543"/>
                </a:solidFill>
                <a:effectLst/>
                <a:latin typeface="Open Sauce" panose="020B0604020202020204" charset="0"/>
              </a:rPr>
              <a:t>malware</a:t>
            </a:r>
            <a:r>
              <a:rPr lang="id-ID" sz="2400" b="0" i="0" dirty="0">
                <a:solidFill>
                  <a:srgbClr val="9B6543"/>
                </a:solidFill>
                <a:effectLst/>
                <a:latin typeface="Open Sauce" panose="020B0604020202020204" charset="0"/>
              </a:rPr>
              <a:t> terus berubah-ubah, sehingga sulit dilacak oleh perusahaan penyedia layanan siber</a:t>
            </a:r>
            <a:endParaRPr lang="en-US" sz="2400" dirty="0">
              <a:solidFill>
                <a:srgbClr val="9B6543"/>
              </a:solidFill>
              <a:latin typeface="Open Sauce" panose="020B0604020202020204" charset="0"/>
            </a:endParaRPr>
          </a:p>
        </p:txBody>
      </p:sp>
      <p:sp>
        <p:nvSpPr>
          <p:cNvPr id="11" name="TextBox 11"/>
          <p:cNvSpPr txBox="1"/>
          <p:nvPr/>
        </p:nvSpPr>
        <p:spPr>
          <a:xfrm>
            <a:off x="4114800" y="1562100"/>
            <a:ext cx="2064166" cy="896460"/>
          </a:xfrm>
          <a:prstGeom prst="rect">
            <a:avLst/>
          </a:prstGeom>
        </p:spPr>
        <p:txBody>
          <a:bodyPr lIns="0" tIns="0" rIns="0" bIns="0" rtlCol="0" anchor="t">
            <a:spAutoFit/>
          </a:bodyPr>
          <a:lstStyle/>
          <a:p>
            <a:pPr algn="ctr">
              <a:lnSpc>
                <a:spcPts val="6864"/>
              </a:lnSpc>
            </a:pPr>
            <a:r>
              <a:rPr lang="id-ID" sz="6476" dirty="0">
                <a:solidFill>
                  <a:srgbClr val="9B6543"/>
                </a:solidFill>
                <a:latin typeface="Open Sauce Bold"/>
              </a:rPr>
              <a:t>3</a:t>
            </a:r>
            <a:endParaRPr lang="en-US" sz="6476" dirty="0">
              <a:solidFill>
                <a:srgbClr val="9B6543"/>
              </a:solidFill>
              <a:latin typeface="Open Sauce Bold"/>
            </a:endParaRPr>
          </a:p>
        </p:txBody>
      </p:sp>
      <p:sp>
        <p:nvSpPr>
          <p:cNvPr id="12" name="TextBox 12"/>
          <p:cNvSpPr txBox="1"/>
          <p:nvPr/>
        </p:nvSpPr>
        <p:spPr>
          <a:xfrm>
            <a:off x="9067800" y="6438900"/>
            <a:ext cx="5949681" cy="2356671"/>
          </a:xfrm>
          <a:prstGeom prst="rect">
            <a:avLst/>
          </a:prstGeom>
        </p:spPr>
        <p:txBody>
          <a:bodyPr wrap="square" lIns="0" tIns="0" rIns="0" bIns="0" rtlCol="0" anchor="t">
            <a:spAutoFit/>
          </a:bodyPr>
          <a:lstStyle/>
          <a:p>
            <a:pPr algn="l">
              <a:lnSpc>
                <a:spcPts val="3098"/>
              </a:lnSpc>
            </a:pPr>
            <a:r>
              <a:rPr lang="id-ID" sz="2400" b="1" i="0" dirty="0">
                <a:solidFill>
                  <a:srgbClr val="9B6543"/>
                </a:solidFill>
                <a:effectLst/>
                <a:latin typeface="Open Sauce" panose="020B0604020202020204" charset="0"/>
              </a:rPr>
              <a:t>Target Perusahaan yang Mengadopsi AI</a:t>
            </a:r>
            <a:r>
              <a:rPr lang="id-ID" sz="2400" b="0" i="0" dirty="0">
                <a:solidFill>
                  <a:srgbClr val="9B6543"/>
                </a:solidFill>
                <a:effectLst/>
                <a:latin typeface="Open Sauce" panose="020B0604020202020204" charset="0"/>
              </a:rPr>
              <a:t>: Perusahaan yang mulai mengadopsi AI juga menjadi target serangan. Penyerang mencari kelemahan dalam sistem AI perusahaan untuk memanipulasi </a:t>
            </a:r>
            <a:r>
              <a:rPr lang="id-ID" sz="2400" b="0" i="0" dirty="0" err="1">
                <a:solidFill>
                  <a:srgbClr val="9B6543"/>
                </a:solidFill>
                <a:effectLst/>
                <a:latin typeface="Open Sauce" panose="020B0604020202020204" charset="0"/>
              </a:rPr>
              <a:t>outputnya</a:t>
            </a:r>
            <a:endParaRPr lang="en-US" sz="2400" dirty="0">
              <a:solidFill>
                <a:srgbClr val="9B6543"/>
              </a:solidFill>
              <a:latin typeface="Open Sauce" panose="020B0604020202020204" charset="0"/>
            </a:endParaRPr>
          </a:p>
        </p:txBody>
      </p:sp>
      <p:sp>
        <p:nvSpPr>
          <p:cNvPr id="13" name="TextBox 13"/>
          <p:cNvSpPr txBox="1"/>
          <p:nvPr/>
        </p:nvSpPr>
        <p:spPr>
          <a:xfrm>
            <a:off x="11353800" y="5372100"/>
            <a:ext cx="2064166" cy="896460"/>
          </a:xfrm>
          <a:prstGeom prst="rect">
            <a:avLst/>
          </a:prstGeom>
        </p:spPr>
        <p:txBody>
          <a:bodyPr lIns="0" tIns="0" rIns="0" bIns="0" rtlCol="0" anchor="t">
            <a:spAutoFit/>
          </a:bodyPr>
          <a:lstStyle/>
          <a:p>
            <a:pPr algn="ctr">
              <a:lnSpc>
                <a:spcPts val="6864"/>
              </a:lnSpc>
            </a:pPr>
            <a:r>
              <a:rPr lang="id-ID" sz="6476" dirty="0">
                <a:solidFill>
                  <a:srgbClr val="9B6543"/>
                </a:solidFill>
                <a:latin typeface="Open Sauce Bold"/>
              </a:rPr>
              <a:t>4</a:t>
            </a:r>
            <a:endParaRPr lang="en-US" sz="6476" dirty="0">
              <a:solidFill>
                <a:srgbClr val="9B6543"/>
              </a:solidFill>
              <a:latin typeface="Open Sauce Bold"/>
            </a:endParaRPr>
          </a:p>
        </p:txBody>
      </p:sp>
      <p:sp>
        <p:nvSpPr>
          <p:cNvPr id="14" name="Freeform 14"/>
          <p:cNvSpPr/>
          <p:nvPr/>
        </p:nvSpPr>
        <p:spPr>
          <a:xfrm rot="-7830990" flipH="1" flipV="1">
            <a:off x="14496975" y="3012579"/>
            <a:ext cx="1129019" cy="1428231"/>
          </a:xfrm>
          <a:custGeom>
            <a:avLst/>
            <a:gdLst/>
            <a:ahLst/>
            <a:cxnLst/>
            <a:rect l="l" t="t" r="r" b="b"/>
            <a:pathLst>
              <a:path w="1129019" h="1428231">
                <a:moveTo>
                  <a:pt x="1129019" y="1428232"/>
                </a:moveTo>
                <a:lnTo>
                  <a:pt x="0" y="1428232"/>
                </a:lnTo>
                <a:lnTo>
                  <a:pt x="0" y="0"/>
                </a:lnTo>
                <a:lnTo>
                  <a:pt x="1129019" y="0"/>
                </a:lnTo>
                <a:lnTo>
                  <a:pt x="1129019" y="1428232"/>
                </a:lnTo>
                <a:close/>
              </a:path>
            </a:pathLst>
          </a:custGeom>
          <a:blipFill>
            <a:blip r:embed="rId10">
              <a:extLst>
                <a:ext uri="{96DAC541-7B7A-43D3-8B79-37D633B846F1}">
                  <asvg:svgBlip xmlns:asvg="http://schemas.microsoft.com/office/drawing/2016/SVG/main" xmlns="" r:embed="rId11"/>
                </a:ext>
              </a:extLst>
            </a:blip>
            <a:stretch>
              <a:fillRect/>
            </a:stretch>
          </a:blipFill>
        </p:spPr>
      </p:sp>
    </p:spTree>
    <p:extLst>
      <p:ext uri="{BB962C8B-B14F-4D97-AF65-F5344CB8AC3E}">
        <p14:creationId xmlns:p14="http://schemas.microsoft.com/office/powerpoint/2010/main" val="316448716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EADDCA"/>
        </a:solidFill>
        <a:effectLst/>
      </p:bgPr>
    </p:bg>
    <p:spTree>
      <p:nvGrpSpPr>
        <p:cNvPr id="1" name=""/>
        <p:cNvGrpSpPr/>
        <p:nvPr/>
      </p:nvGrpSpPr>
      <p:grpSpPr>
        <a:xfrm>
          <a:off x="0" y="0"/>
          <a:ext cx="0" cy="0"/>
          <a:chOff x="0" y="0"/>
          <a:chExt cx="0" cy="0"/>
        </a:xfrm>
      </p:grpSpPr>
      <p:sp>
        <p:nvSpPr>
          <p:cNvPr id="2" name="Freeform 2"/>
          <p:cNvSpPr/>
          <p:nvPr/>
        </p:nvSpPr>
        <p:spPr>
          <a:xfrm rot="-2621754">
            <a:off x="-639682" y="6309629"/>
            <a:ext cx="4127153" cy="4892099"/>
          </a:xfrm>
          <a:custGeom>
            <a:avLst/>
            <a:gdLst/>
            <a:ahLst/>
            <a:cxnLst/>
            <a:rect l="l" t="t" r="r" b="b"/>
            <a:pathLst>
              <a:path w="4127153" h="4892099">
                <a:moveTo>
                  <a:pt x="0" y="0"/>
                </a:moveTo>
                <a:lnTo>
                  <a:pt x="4127153" y="0"/>
                </a:lnTo>
                <a:lnTo>
                  <a:pt x="4127153" y="4892100"/>
                </a:lnTo>
                <a:lnTo>
                  <a:pt x="0" y="4892100"/>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rot="-1394688">
            <a:off x="16694244" y="-454257"/>
            <a:ext cx="2334214" cy="4114800"/>
          </a:xfrm>
          <a:custGeom>
            <a:avLst/>
            <a:gdLst/>
            <a:ahLst/>
            <a:cxnLst/>
            <a:rect l="l" t="t" r="r" b="b"/>
            <a:pathLst>
              <a:path w="2334214" h="4114800">
                <a:moveTo>
                  <a:pt x="0" y="0"/>
                </a:moveTo>
                <a:lnTo>
                  <a:pt x="2334214" y="0"/>
                </a:lnTo>
                <a:lnTo>
                  <a:pt x="2334214" y="4114800"/>
                </a:lnTo>
                <a:lnTo>
                  <a:pt x="0" y="4114800"/>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4" name="Freeform 4"/>
          <p:cNvSpPr/>
          <p:nvPr/>
        </p:nvSpPr>
        <p:spPr>
          <a:xfrm>
            <a:off x="-404906" y="-214470"/>
            <a:ext cx="3657600" cy="1882001"/>
          </a:xfrm>
          <a:custGeom>
            <a:avLst/>
            <a:gdLst/>
            <a:ahLst/>
            <a:cxnLst/>
            <a:rect l="l" t="t" r="r" b="b"/>
            <a:pathLst>
              <a:path w="3657600" h="1882001">
                <a:moveTo>
                  <a:pt x="0" y="0"/>
                </a:moveTo>
                <a:lnTo>
                  <a:pt x="3657600" y="0"/>
                </a:lnTo>
                <a:lnTo>
                  <a:pt x="3657600" y="1882001"/>
                </a:lnTo>
                <a:lnTo>
                  <a:pt x="0" y="1882001"/>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7" name="Freeform 7"/>
          <p:cNvSpPr/>
          <p:nvPr/>
        </p:nvSpPr>
        <p:spPr>
          <a:xfrm>
            <a:off x="15430500" y="8541646"/>
            <a:ext cx="3657600" cy="1882001"/>
          </a:xfrm>
          <a:custGeom>
            <a:avLst/>
            <a:gdLst/>
            <a:ahLst/>
            <a:cxnLst/>
            <a:rect l="l" t="t" r="r" b="b"/>
            <a:pathLst>
              <a:path w="3657600" h="1882001">
                <a:moveTo>
                  <a:pt x="0" y="0"/>
                </a:moveTo>
                <a:lnTo>
                  <a:pt x="3657600" y="0"/>
                </a:lnTo>
                <a:lnTo>
                  <a:pt x="3657600" y="1882001"/>
                </a:lnTo>
                <a:lnTo>
                  <a:pt x="0" y="1882001"/>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8" name="Freeform 2">
            <a:extLst>
              <a:ext uri="{FF2B5EF4-FFF2-40B4-BE49-F238E27FC236}">
                <a16:creationId xmlns:a16="http://schemas.microsoft.com/office/drawing/2014/main" xmlns="" id="{308A0965-24D3-F9B1-F4A4-3A92D043FE07}"/>
              </a:ext>
            </a:extLst>
          </p:cNvPr>
          <p:cNvSpPr/>
          <p:nvPr/>
        </p:nvSpPr>
        <p:spPr>
          <a:xfrm rot="-5503936">
            <a:off x="5987133" y="1040333"/>
            <a:ext cx="4866163" cy="9077478"/>
          </a:xfrm>
          <a:custGeom>
            <a:avLst/>
            <a:gdLst/>
            <a:ahLst/>
            <a:cxnLst/>
            <a:rect l="l" t="t" r="r" b="b"/>
            <a:pathLst>
              <a:path w="3128241" h="6827510">
                <a:moveTo>
                  <a:pt x="0" y="0"/>
                </a:moveTo>
                <a:lnTo>
                  <a:pt x="3128241" y="0"/>
                </a:lnTo>
                <a:lnTo>
                  <a:pt x="3128241" y="6827510"/>
                </a:lnTo>
                <a:lnTo>
                  <a:pt x="0" y="6827510"/>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txBody>
          <a:bodyPr/>
          <a:lstStyle/>
          <a:p>
            <a:endParaRPr lang="id-ID" dirty="0"/>
          </a:p>
        </p:txBody>
      </p:sp>
      <p:sp>
        <p:nvSpPr>
          <p:cNvPr id="14" name="Kotak Teks 13">
            <a:extLst>
              <a:ext uri="{FF2B5EF4-FFF2-40B4-BE49-F238E27FC236}">
                <a16:creationId xmlns:a16="http://schemas.microsoft.com/office/drawing/2014/main" xmlns="" id="{0A7CE68C-956D-8E37-F3C6-921C237C8124}"/>
              </a:ext>
            </a:extLst>
          </p:cNvPr>
          <p:cNvSpPr txBox="1"/>
          <p:nvPr/>
        </p:nvSpPr>
        <p:spPr>
          <a:xfrm>
            <a:off x="8153400" y="3162300"/>
            <a:ext cx="1447800" cy="1089529"/>
          </a:xfrm>
          <a:prstGeom prst="rect">
            <a:avLst/>
          </a:prstGeom>
          <a:noFill/>
        </p:spPr>
        <p:txBody>
          <a:bodyPr wrap="square" rtlCol="0">
            <a:spAutoFit/>
          </a:bodyPr>
          <a:lstStyle/>
          <a:p>
            <a:r>
              <a:rPr lang="id-ID" sz="6480" b="1" dirty="0">
                <a:solidFill>
                  <a:srgbClr val="9B6543"/>
                </a:solidFill>
                <a:latin typeface="Open Sauce" panose="020B0604020202020204" charset="0"/>
              </a:rPr>
              <a:t>5</a:t>
            </a:r>
          </a:p>
        </p:txBody>
      </p:sp>
      <p:sp>
        <p:nvSpPr>
          <p:cNvPr id="15" name="Kotak Teks 14">
            <a:extLst>
              <a:ext uri="{FF2B5EF4-FFF2-40B4-BE49-F238E27FC236}">
                <a16:creationId xmlns:a16="http://schemas.microsoft.com/office/drawing/2014/main" xmlns="" id="{D3B7A351-525F-EF9D-17C7-46A0CEF7C93F}"/>
              </a:ext>
            </a:extLst>
          </p:cNvPr>
          <p:cNvSpPr txBox="1"/>
          <p:nvPr/>
        </p:nvSpPr>
        <p:spPr>
          <a:xfrm>
            <a:off x="5943600" y="4381500"/>
            <a:ext cx="5410200" cy="2677656"/>
          </a:xfrm>
          <a:prstGeom prst="rect">
            <a:avLst/>
          </a:prstGeom>
          <a:noFill/>
        </p:spPr>
        <p:txBody>
          <a:bodyPr wrap="square" rtlCol="0">
            <a:spAutoFit/>
          </a:bodyPr>
          <a:lstStyle/>
          <a:p>
            <a:r>
              <a:rPr lang="id-ID" sz="2400" b="1" i="0" dirty="0">
                <a:solidFill>
                  <a:srgbClr val="9B6543"/>
                </a:solidFill>
                <a:effectLst/>
                <a:latin typeface="Open Sauce" panose="020B0604020202020204" charset="0"/>
              </a:rPr>
              <a:t>Ancaman </a:t>
            </a:r>
            <a:r>
              <a:rPr lang="id-ID" sz="2400" b="1" i="0" dirty="0" err="1">
                <a:solidFill>
                  <a:srgbClr val="9B6543"/>
                </a:solidFill>
                <a:effectLst/>
                <a:latin typeface="Open Sauce" panose="020B0604020202020204" charset="0"/>
              </a:rPr>
              <a:t>Deepfake</a:t>
            </a:r>
            <a:r>
              <a:rPr lang="id-ID" sz="2400" b="0" i="0" dirty="0">
                <a:solidFill>
                  <a:srgbClr val="9B6543"/>
                </a:solidFill>
                <a:effectLst/>
                <a:latin typeface="Open Sauce" panose="020B0604020202020204" charset="0"/>
              </a:rPr>
              <a:t>: Teknologi </a:t>
            </a:r>
            <a:r>
              <a:rPr lang="id-ID" sz="2400" b="0" i="0" dirty="0" err="1">
                <a:solidFill>
                  <a:srgbClr val="9B6543"/>
                </a:solidFill>
                <a:effectLst/>
                <a:latin typeface="Open Sauce" panose="020B0604020202020204" charset="0"/>
              </a:rPr>
              <a:t>deepfake</a:t>
            </a:r>
            <a:r>
              <a:rPr lang="id-ID" sz="2400" b="0" i="0" dirty="0">
                <a:solidFill>
                  <a:srgbClr val="9B6543"/>
                </a:solidFill>
                <a:effectLst/>
                <a:latin typeface="Open Sauce" panose="020B0604020202020204" charset="0"/>
              </a:rPr>
              <a:t> menjadi masalah besar, terutama menjelang pemilu. Teknologi ini dimanfaatkan untuk menyebarkan </a:t>
            </a:r>
            <a:r>
              <a:rPr lang="id-ID" sz="2400" b="0" i="0" dirty="0" err="1">
                <a:solidFill>
                  <a:srgbClr val="9B6543"/>
                </a:solidFill>
                <a:effectLst/>
                <a:latin typeface="Open Sauce" panose="020B0604020202020204" charset="0"/>
              </a:rPr>
              <a:t>misinformasi</a:t>
            </a:r>
            <a:r>
              <a:rPr lang="id-ID" sz="2400" b="0" i="0" dirty="0">
                <a:solidFill>
                  <a:srgbClr val="9B6543"/>
                </a:solidFill>
                <a:effectLst/>
                <a:latin typeface="Open Sauce" panose="020B0604020202020204" charset="0"/>
              </a:rPr>
              <a:t> dan disinformasi guna mempengaruhi opini publik</a:t>
            </a:r>
            <a:endParaRPr lang="id-ID" sz="2400" dirty="0">
              <a:solidFill>
                <a:srgbClr val="9B6543"/>
              </a:solidFill>
              <a:latin typeface="Open Sauce" panose="020B0604020202020204" charset="0"/>
            </a:endParaRPr>
          </a:p>
        </p:txBody>
      </p:sp>
      <p:sp>
        <p:nvSpPr>
          <p:cNvPr id="16" name="Freeform 14">
            <a:extLst>
              <a:ext uri="{FF2B5EF4-FFF2-40B4-BE49-F238E27FC236}">
                <a16:creationId xmlns:a16="http://schemas.microsoft.com/office/drawing/2014/main" xmlns="" id="{704F01E9-7878-783D-0057-D58538DDBE5A}"/>
              </a:ext>
            </a:extLst>
          </p:cNvPr>
          <p:cNvSpPr/>
          <p:nvPr/>
        </p:nvSpPr>
        <p:spPr>
          <a:xfrm rot="-7830990" flipH="1" flipV="1">
            <a:off x="12689518" y="5932071"/>
            <a:ext cx="1129019" cy="1428231"/>
          </a:xfrm>
          <a:custGeom>
            <a:avLst/>
            <a:gdLst/>
            <a:ahLst/>
            <a:cxnLst/>
            <a:rect l="l" t="t" r="r" b="b"/>
            <a:pathLst>
              <a:path w="1129019" h="1428231">
                <a:moveTo>
                  <a:pt x="1129019" y="1428232"/>
                </a:moveTo>
                <a:lnTo>
                  <a:pt x="0" y="1428232"/>
                </a:lnTo>
                <a:lnTo>
                  <a:pt x="0" y="0"/>
                </a:lnTo>
                <a:lnTo>
                  <a:pt x="1129019" y="0"/>
                </a:lnTo>
                <a:lnTo>
                  <a:pt x="1129019" y="1428232"/>
                </a:lnTo>
                <a:close/>
              </a:path>
            </a:pathLst>
          </a:custGeom>
          <a:blipFill>
            <a:blip r:embed="rId10">
              <a:extLst>
                <a:ext uri="{96DAC541-7B7A-43D3-8B79-37D633B846F1}">
                  <asvg:svgBlip xmlns:asvg="http://schemas.microsoft.com/office/drawing/2016/SVG/main" xmlns="" r:embed="rId11"/>
                </a:ext>
              </a:extLst>
            </a:blip>
            <a:stretch>
              <a:fillRect/>
            </a:stretch>
          </a:blipFill>
        </p:spPr>
      </p:sp>
      <p:sp>
        <p:nvSpPr>
          <p:cNvPr id="17" name="Freeform 8">
            <a:extLst>
              <a:ext uri="{FF2B5EF4-FFF2-40B4-BE49-F238E27FC236}">
                <a16:creationId xmlns:a16="http://schemas.microsoft.com/office/drawing/2014/main" xmlns="" id="{ABD74923-EAB0-F597-993C-F85702C32F3F}"/>
              </a:ext>
            </a:extLst>
          </p:cNvPr>
          <p:cNvSpPr/>
          <p:nvPr/>
        </p:nvSpPr>
        <p:spPr>
          <a:xfrm rot="-6018378">
            <a:off x="2906081" y="1607349"/>
            <a:ext cx="1129019" cy="1428231"/>
          </a:xfrm>
          <a:custGeom>
            <a:avLst/>
            <a:gdLst/>
            <a:ahLst/>
            <a:cxnLst/>
            <a:rect l="l" t="t" r="r" b="b"/>
            <a:pathLst>
              <a:path w="1129019" h="1428231">
                <a:moveTo>
                  <a:pt x="0" y="0"/>
                </a:moveTo>
                <a:lnTo>
                  <a:pt x="1129019" y="0"/>
                </a:lnTo>
                <a:lnTo>
                  <a:pt x="1129019" y="1428231"/>
                </a:lnTo>
                <a:lnTo>
                  <a:pt x="0" y="1428231"/>
                </a:lnTo>
                <a:lnTo>
                  <a:pt x="0" y="0"/>
                </a:lnTo>
                <a:close/>
              </a:path>
            </a:pathLst>
          </a:custGeom>
          <a:blipFill>
            <a:blip r:embed="rId10">
              <a:extLst>
                <a:ext uri="{96DAC541-7B7A-43D3-8B79-37D633B846F1}">
                  <asvg:svgBlip xmlns:asvg="http://schemas.microsoft.com/office/drawing/2016/SVG/main" xmlns="" r:embed="rId11"/>
                </a:ext>
              </a:extLst>
            </a:blip>
            <a:stretch>
              <a:fillRect/>
            </a:stretch>
          </a:blipFill>
        </p:spPr>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141</TotalTime>
  <Words>648</Words>
  <Application>Microsoft Office PowerPoint</Application>
  <PresentationFormat>Custom</PresentationFormat>
  <Paragraphs>48</Paragraphs>
  <Slides>12</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12</vt:i4>
      </vt:variant>
    </vt:vector>
  </HeadingPairs>
  <TitlesOfParts>
    <vt:vector size="21" baseType="lpstr">
      <vt:lpstr>Arial</vt:lpstr>
      <vt:lpstr>Agency FB</vt:lpstr>
      <vt:lpstr>Lucida Calligraphy</vt:lpstr>
      <vt:lpstr>Varela Round</vt:lpstr>
      <vt:lpstr>Open Sauce</vt:lpstr>
      <vt:lpstr>Open Sauce Bold</vt:lpstr>
      <vt:lpstr>Calibri</vt:lpstr>
      <vt:lpstr>Poppins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Presentasi PowerPoint</dc:title>
  <cp:lastModifiedBy>Arisha Computer</cp:lastModifiedBy>
  <cp:revision>5</cp:revision>
  <dcterms:created xsi:type="dcterms:W3CDTF">2006-08-16T00:00:00Z</dcterms:created>
  <dcterms:modified xsi:type="dcterms:W3CDTF">2024-05-18T01:46:12Z</dcterms:modified>
  <dc:identifier>DAGFZc8hfB0</dc:identifier>
</cp:coreProperties>
</file>